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83" r:id="rId4"/>
    <p:sldId id="284" r:id="rId5"/>
    <p:sldId id="265" r:id="rId6"/>
    <p:sldId id="259" r:id="rId7"/>
    <p:sldId id="262" r:id="rId8"/>
    <p:sldId id="316" r:id="rId9"/>
    <p:sldId id="272" r:id="rId10"/>
    <p:sldId id="277" r:id="rId11"/>
    <p:sldId id="274" r:id="rId12"/>
    <p:sldId id="266" r:id="rId13"/>
    <p:sldId id="280" r:id="rId14"/>
    <p:sldId id="260" r:id="rId15"/>
    <p:sldId id="281" r:id="rId16"/>
    <p:sldId id="282" r:id="rId17"/>
    <p:sldId id="318" r:id="rId18"/>
    <p:sldId id="289" r:id="rId19"/>
    <p:sldId id="298" r:id="rId20"/>
    <p:sldId id="308" r:id="rId21"/>
    <p:sldId id="297" r:id="rId22"/>
    <p:sldId id="267" r:id="rId23"/>
    <p:sldId id="307" r:id="rId24"/>
    <p:sldId id="278" r:id="rId25"/>
    <p:sldId id="295" r:id="rId26"/>
    <p:sldId id="269" r:id="rId27"/>
    <p:sldId id="300" r:id="rId28"/>
    <p:sldId id="302" r:id="rId29"/>
    <p:sldId id="309" r:id="rId30"/>
    <p:sldId id="301" r:id="rId31"/>
    <p:sldId id="303" r:id="rId32"/>
    <p:sldId id="313" r:id="rId33"/>
  </p:sldIdLst>
  <p:sldSz cx="12192000" cy="6858000"/>
  <p:notesSz cx="6858000" cy="9144000"/>
  <p:embeddedFontLst>
    <p:embeddedFont>
      <p:font typeface="나눔스퀘어 Bold" panose="020B0600000101010101" pitchFamily="50" charset="-127"/>
      <p:bold r:id="rId35"/>
    </p:embeddedFont>
    <p:embeddedFont>
      <p:font typeface="나눔스퀘어 ExtraBold" panose="020B0600000101010101" pitchFamily="50" charset="-127"/>
      <p:bold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조선일보명조" panose="02030304000000000000" pitchFamily="18" charset="-127"/>
      <p:regular r:id="rId39"/>
    </p:embeddedFont>
    <p:embeddedFont>
      <p:font typeface="타이포_스톰 B" panose="02020503020101020101" pitchFamily="18" charset="-127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3976" userDrawn="1">
          <p15:clr>
            <a:srgbClr val="A4A3A4"/>
          </p15:clr>
        </p15:guide>
        <p15:guide id="3" orient="horz" pos="754" userDrawn="1">
          <p15:clr>
            <a:srgbClr val="A4A3A4"/>
          </p15:clr>
        </p15:guide>
        <p15:guide id="4" orient="horz" pos="1434" userDrawn="1">
          <p15:clr>
            <a:srgbClr val="A4A3A4"/>
          </p15:clr>
        </p15:guide>
        <p15:guide id="5" orient="horz" pos="1525" userDrawn="1">
          <p15:clr>
            <a:srgbClr val="A4A3A4"/>
          </p15:clr>
        </p15:guide>
        <p15:guide id="6" orient="horz" pos="3498" userDrawn="1">
          <p15:clr>
            <a:srgbClr val="A4A3A4"/>
          </p15:clr>
        </p15:guide>
        <p15:guide id="8" pos="5836" userDrawn="1">
          <p15:clr>
            <a:srgbClr val="A4A3A4"/>
          </p15:clr>
        </p15:guide>
        <p15:guide id="9" pos="1799" userDrawn="1">
          <p15:clr>
            <a:srgbClr val="A4A3A4"/>
          </p15:clr>
        </p15:guide>
        <p15:guide id="10" pos="2252" userDrawn="1">
          <p15:clr>
            <a:srgbClr val="A4A3A4"/>
          </p15:clr>
        </p15:guide>
        <p15:guide id="11" pos="5677" userDrawn="1">
          <p15:clr>
            <a:srgbClr val="A4A3A4"/>
          </p15:clr>
        </p15:guide>
        <p15:guide id="12" orient="horz" pos="3884" userDrawn="1">
          <p15:clr>
            <a:srgbClr val="A4A3A4"/>
          </p15:clr>
        </p15:guide>
        <p15:guide id="13" orient="horz" pos="4156" userDrawn="1">
          <p15:clr>
            <a:srgbClr val="A4A3A4"/>
          </p15:clr>
        </p15:guide>
        <p15:guide id="14" pos="1504" userDrawn="1">
          <p15:clr>
            <a:srgbClr val="A4A3A4"/>
          </p15:clr>
        </p15:guide>
        <p15:guide id="15" pos="6108" userDrawn="1">
          <p15:clr>
            <a:srgbClr val="A4A3A4"/>
          </p15:clr>
        </p15:guide>
        <p15:guide id="16" orient="horz" pos="2160" userDrawn="1">
          <p15:clr>
            <a:srgbClr val="A4A3A4"/>
          </p15:clr>
        </p15:guide>
        <p15:guide id="17" pos="3840" userDrawn="1">
          <p15:clr>
            <a:srgbClr val="A4A3A4"/>
          </p15:clr>
        </p15:guide>
        <p15:guide id="18" pos="27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SEOHEE" initials="LS" lastIdx="47" clrIdx="0">
    <p:extLst/>
  </p:cmAuthor>
  <p:cmAuthor id="2" name="song eunkyung" initials="se" lastIdx="7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2180"/>
    <a:srgbClr val="762556"/>
    <a:srgbClr val="F1D3E5"/>
    <a:srgbClr val="ACC5E7"/>
    <a:srgbClr val="2F5597"/>
    <a:srgbClr val="C3BCC8"/>
    <a:srgbClr val="EEC8DF"/>
    <a:srgbClr val="27567C"/>
    <a:srgbClr val="908C8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3333" autoAdjust="0"/>
  </p:normalViewPr>
  <p:slideViewPr>
    <p:cSldViewPr snapToGrid="0">
      <p:cViewPr varScale="1">
        <p:scale>
          <a:sx n="59" d="100"/>
          <a:sy n="59" d="100"/>
        </p:scale>
        <p:origin x="896" y="52"/>
      </p:cViewPr>
      <p:guideLst>
        <p:guide orient="horz" pos="1049"/>
        <p:guide pos="3976"/>
        <p:guide orient="horz" pos="754"/>
        <p:guide orient="horz" pos="1434"/>
        <p:guide orient="horz" pos="1525"/>
        <p:guide orient="horz" pos="3498"/>
        <p:guide pos="5836"/>
        <p:guide pos="1799"/>
        <p:guide pos="2252"/>
        <p:guide pos="5677"/>
        <p:guide orient="horz" pos="3884"/>
        <p:guide orient="horz" pos="4156"/>
        <p:guide pos="1504"/>
        <p:guide pos="6108"/>
        <p:guide orient="horz" pos="2160"/>
        <p:guide pos="3840"/>
        <p:guide pos="2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A5BBF-1289-47CA-ADC1-07D2092D0998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93EFE-31DE-4421-8404-151E34F5F3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444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D93EFE-31DE-4421-8404-151E34F5F3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0864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D93EFE-31DE-4421-8404-151E34F5F3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218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D93EFE-31DE-4421-8404-151E34F5F3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5743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D93EFE-31DE-4421-8404-151E34F5F3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033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D93EFE-31DE-4421-8404-151E34F5F3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385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1FAB8-8A7A-4EC8-BD3E-924842297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93F7B2-F3D4-4A7D-B15E-3EE47CE89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4CA997-8848-4B17-AD55-EA21A6C1C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5ADCB-8FB6-4EE1-B4C7-DFD834F11224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4219E7-9750-4F0D-A9F5-8364819F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7D5616-F800-46AA-8DF9-C3B309C9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5B36-CE72-488B-AF96-01DB496DE5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13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385EE-1D2B-4E6E-BCBE-B32200BA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A1CC4C-98D2-4FC4-9F49-44211014C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480582-9EE3-41D3-B70B-2CDC97089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5ADCB-8FB6-4EE1-B4C7-DFD834F11224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81C4E7-E400-4E50-BFE4-11C137C4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E52E99-3C1C-4C13-A508-CB82793E2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5B36-CE72-488B-AF96-01DB496DE5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58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F38ACD-AA96-40CE-8AD4-718F1263A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EECEBD-3678-4E3D-AE87-A333A6010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299A5B-F47A-45CA-9044-7E92EB66D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5ADCB-8FB6-4EE1-B4C7-DFD834F11224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0E6226-5E55-408D-BD89-A6086FBBA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2E2ABB-DDED-424A-9933-3E195AC59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5B36-CE72-488B-AF96-01DB496DE5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146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C7879-096F-4A38-82D8-8A41F7493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33D097-4C45-484F-9756-8A583E207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6DAB-0D85-4151-BAEF-9CCDF2A54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5ADCB-8FB6-4EE1-B4C7-DFD834F11224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88AB33-6E16-45FE-90C1-163C3A56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D2ECBD-8F29-4BE6-9673-8661E26C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5B36-CE72-488B-AF96-01DB496DE5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53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A7546-14E9-423D-859C-174D0F26E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980D57-A01A-4A18-98D9-9BF6AF2FA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6B440-DBEE-4A75-85BB-A46F0B025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5ADCB-8FB6-4EE1-B4C7-DFD834F11224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FBA535-6F8E-4F18-BA64-C712DDF85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5752F7-F933-4D0E-8E7B-9B0F82FB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5B36-CE72-488B-AF96-01DB496DE5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7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B6FFB-EFBC-45BA-96C3-D0001273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036FC-0DAC-48DA-AE8D-18E8C3477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ED19C-C733-4C3D-93D4-104BFB6FA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09993-67C9-42CC-B200-B33F44060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5ADCB-8FB6-4EE1-B4C7-DFD834F11224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5FB548-2399-4E57-84EE-C79AA0E31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2F777-3041-4E58-AA47-D39BE7E4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5B36-CE72-488B-AF96-01DB496DE5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32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7D87-44BD-4C99-9B4A-5F451C54D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D8919F-76ED-461D-9993-DA4808BBF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9695B5-F183-46D7-93AB-4C0C898E3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995D0B-EE57-4190-A0DD-897E73AE1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B517A1-19BE-431E-9BCB-B02B4CB793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B164AD-3F2C-47CC-8C83-DE02080F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5ADCB-8FB6-4EE1-B4C7-DFD834F11224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70EFF8-B169-4020-AAF1-E7466DDB5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04E3BB-527E-4DD3-8A03-17284663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5B36-CE72-488B-AF96-01DB496DE5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423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80902-07FA-424C-BB16-345FF1FAB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0B3624-150A-4758-9C5B-4E2714055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5ADCB-8FB6-4EE1-B4C7-DFD834F11224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993747-42D3-4455-BB6B-7378B542C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B4ECC0-07BF-433B-B58D-12D7E79AF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5B36-CE72-488B-AF96-01DB496DE5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255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F14A78-6687-474E-8619-5145A4388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5ADCB-8FB6-4EE1-B4C7-DFD834F11224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15E105-5F9E-4D94-A229-D7207BD39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7F9EE8-1F88-4327-883F-866AFEDB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5B36-CE72-488B-AF96-01DB496DE5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940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262B7-7846-469D-B2F5-4BF1F7AE8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3B9796-138D-4610-A240-5657D801E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BFC712-E7F7-4F99-8AC8-1F40407C8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6E2516-8BAA-4E79-A268-B54671ED0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5ADCB-8FB6-4EE1-B4C7-DFD834F11224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B982C-22A4-403E-8606-2CFC07838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E9A9F8-6D05-41DB-B322-286D653B0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5B36-CE72-488B-AF96-01DB496DE5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501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663D5-677A-4AB0-A03E-AC3F64D9F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79DAE5-F78C-48BF-A3AD-D2E09745E1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20435C-B7CC-443D-A599-F87195A50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D69E4D-8B14-4E34-A387-670F7EA4F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5ADCB-8FB6-4EE1-B4C7-DFD834F11224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D7C34E-3023-46ED-885D-7A7D43EB6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513B57-1273-4BE6-BD8D-3518E423D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5B36-CE72-488B-AF96-01DB496DE5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825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020995-8EBD-4A59-B831-794D14F98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1B733C-F4B9-4911-A5A9-60FC55029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9D432-BADF-4051-9AAF-9393E64AFF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5ADCB-8FB6-4EE1-B4C7-DFD834F11224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4CBB34-D904-4F44-8281-9FB3A13FA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C747A5-84DD-45B0-BA8A-8C2AA7C2E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65B36-CE72-488B-AF96-01DB496DE5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24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3.svg"/><Relationship Id="rId3" Type="http://schemas.openxmlformats.org/officeDocument/2006/relationships/image" Target="../media/image46.png"/><Relationship Id="rId7" Type="http://schemas.openxmlformats.org/officeDocument/2006/relationships/image" Target="../media/image10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11" Type="http://schemas.openxmlformats.org/officeDocument/2006/relationships/image" Target="../media/image28.svg"/><Relationship Id="rId5" Type="http://schemas.openxmlformats.org/officeDocument/2006/relationships/image" Target="../media/image48.png"/><Relationship Id="rId10" Type="http://schemas.openxmlformats.org/officeDocument/2006/relationships/image" Target="../media/image27.png"/><Relationship Id="rId4" Type="http://schemas.openxmlformats.org/officeDocument/2006/relationships/image" Target="../media/image47.sv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1.svg"/><Relationship Id="rId7" Type="http://schemas.openxmlformats.org/officeDocument/2006/relationships/image" Target="../media/image64.svg"/><Relationship Id="rId12" Type="http://schemas.openxmlformats.org/officeDocument/2006/relationships/image" Target="../media/image6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13.svg"/><Relationship Id="rId10" Type="http://schemas.openxmlformats.org/officeDocument/2006/relationships/image" Target="../media/image67.svg"/><Relationship Id="rId4" Type="http://schemas.openxmlformats.org/officeDocument/2006/relationships/image" Target="../media/image12.png"/><Relationship Id="rId9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1.svg"/><Relationship Id="rId3" Type="http://schemas.openxmlformats.org/officeDocument/2006/relationships/image" Target="../media/image13.svg"/><Relationship Id="rId7" Type="http://schemas.openxmlformats.org/officeDocument/2006/relationships/image" Target="../media/image73.svg"/><Relationship Id="rId12" Type="http://schemas.openxmlformats.org/officeDocument/2006/relationships/image" Target="../media/image10.png"/><Relationship Id="rId2" Type="http://schemas.openxmlformats.org/officeDocument/2006/relationships/image" Target="../media/image12.png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svg"/><Relationship Id="rId15" Type="http://schemas.openxmlformats.org/officeDocument/2006/relationships/image" Target="../media/image66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Relationship Id="rId1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1.svg"/><Relationship Id="rId3" Type="http://schemas.openxmlformats.org/officeDocument/2006/relationships/image" Target="../media/image13.svg"/><Relationship Id="rId7" Type="http://schemas.openxmlformats.org/officeDocument/2006/relationships/image" Target="../media/image73.svg"/><Relationship Id="rId12" Type="http://schemas.openxmlformats.org/officeDocument/2006/relationships/image" Target="../media/image10.png"/><Relationship Id="rId2" Type="http://schemas.openxmlformats.org/officeDocument/2006/relationships/image" Target="../media/image12.png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svg"/><Relationship Id="rId15" Type="http://schemas.openxmlformats.org/officeDocument/2006/relationships/image" Target="../media/image66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Relationship Id="rId1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18" Type="http://schemas.openxmlformats.org/officeDocument/2006/relationships/image" Target="../media/image91.png"/><Relationship Id="rId3" Type="http://schemas.openxmlformats.org/officeDocument/2006/relationships/image" Target="../media/image13.svg"/><Relationship Id="rId7" Type="http://schemas.openxmlformats.org/officeDocument/2006/relationships/image" Target="../media/image80.svg"/><Relationship Id="rId12" Type="http://schemas.openxmlformats.org/officeDocument/2006/relationships/image" Target="../media/image85.png"/><Relationship Id="rId17" Type="http://schemas.openxmlformats.org/officeDocument/2006/relationships/image" Target="../media/image90.svg"/><Relationship Id="rId2" Type="http://schemas.openxmlformats.org/officeDocument/2006/relationships/image" Target="../media/image12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openxmlformats.org/officeDocument/2006/relationships/image" Target="../media/image11.svg"/><Relationship Id="rId15" Type="http://schemas.openxmlformats.org/officeDocument/2006/relationships/image" Target="../media/image88.svg"/><Relationship Id="rId10" Type="http://schemas.openxmlformats.org/officeDocument/2006/relationships/image" Target="../media/image83.png"/><Relationship Id="rId19" Type="http://schemas.openxmlformats.org/officeDocument/2006/relationships/image" Target="../media/image92.svg"/><Relationship Id="rId4" Type="http://schemas.openxmlformats.org/officeDocument/2006/relationships/image" Target="../media/image10.png"/><Relationship Id="rId9" Type="http://schemas.openxmlformats.org/officeDocument/2006/relationships/image" Target="../media/image82.svg"/><Relationship Id="rId1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svg"/><Relationship Id="rId18" Type="http://schemas.openxmlformats.org/officeDocument/2006/relationships/image" Target="../media/image105.png"/><Relationship Id="rId3" Type="http://schemas.openxmlformats.org/officeDocument/2006/relationships/image" Target="../media/image13.svg"/><Relationship Id="rId7" Type="http://schemas.openxmlformats.org/officeDocument/2006/relationships/image" Target="../media/image94.svg"/><Relationship Id="rId12" Type="http://schemas.openxmlformats.org/officeDocument/2006/relationships/image" Target="../media/image99.png"/><Relationship Id="rId17" Type="http://schemas.openxmlformats.org/officeDocument/2006/relationships/image" Target="../media/image104.svg"/><Relationship Id="rId2" Type="http://schemas.openxmlformats.org/officeDocument/2006/relationships/image" Target="../media/image12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svg"/><Relationship Id="rId5" Type="http://schemas.openxmlformats.org/officeDocument/2006/relationships/image" Target="../media/image11.sv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4" Type="http://schemas.openxmlformats.org/officeDocument/2006/relationships/image" Target="../media/image10.png"/><Relationship Id="rId9" Type="http://schemas.openxmlformats.org/officeDocument/2006/relationships/image" Target="../media/image96.svg"/><Relationship Id="rId14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1.svg"/><Relationship Id="rId7" Type="http://schemas.openxmlformats.org/officeDocument/2006/relationships/image" Target="../media/image10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sv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svg"/><Relationship Id="rId3" Type="http://schemas.openxmlformats.org/officeDocument/2006/relationships/image" Target="../media/image60.png"/><Relationship Id="rId7" Type="http://schemas.openxmlformats.org/officeDocument/2006/relationships/image" Target="../media/image11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10" Type="http://schemas.openxmlformats.org/officeDocument/2006/relationships/image" Target="../media/image120.svg"/><Relationship Id="rId4" Type="http://schemas.openxmlformats.org/officeDocument/2006/relationships/image" Target="../media/image61.svg"/><Relationship Id="rId9" Type="http://schemas.openxmlformats.org/officeDocument/2006/relationships/image" Target="../media/image1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svg"/><Relationship Id="rId9" Type="http://schemas.openxmlformats.org/officeDocument/2006/relationships/image" Target="../media/image12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3" Type="http://schemas.openxmlformats.org/officeDocument/2006/relationships/image" Target="../media/image130.png"/><Relationship Id="rId7" Type="http://schemas.openxmlformats.org/officeDocument/2006/relationships/image" Target="../media/image133.svg"/><Relationship Id="rId12" Type="http://schemas.openxmlformats.org/officeDocument/2006/relationships/image" Target="../media/image13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137.svg"/><Relationship Id="rId5" Type="http://schemas.openxmlformats.org/officeDocument/2006/relationships/image" Target="../media/image126.png"/><Relationship Id="rId10" Type="http://schemas.openxmlformats.org/officeDocument/2006/relationships/image" Target="../media/image136.png"/><Relationship Id="rId4" Type="http://schemas.openxmlformats.org/officeDocument/2006/relationships/image" Target="../media/image131.svg"/><Relationship Id="rId9" Type="http://schemas.openxmlformats.org/officeDocument/2006/relationships/image" Target="../media/image1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eg"/><Relationship Id="rId3" Type="http://schemas.openxmlformats.org/officeDocument/2006/relationships/image" Target="../media/image126.png"/><Relationship Id="rId7" Type="http://schemas.openxmlformats.org/officeDocument/2006/relationships/image" Target="../media/image143.jpe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jpeg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Relationship Id="rId9" Type="http://schemas.openxmlformats.org/officeDocument/2006/relationships/image" Target="../media/image14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svg"/><Relationship Id="rId5" Type="http://schemas.openxmlformats.org/officeDocument/2006/relationships/image" Target="../media/image147.png"/><Relationship Id="rId4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jpeg"/><Relationship Id="rId5" Type="http://schemas.openxmlformats.org/officeDocument/2006/relationships/image" Target="../media/image148.svg"/><Relationship Id="rId4" Type="http://schemas.openxmlformats.org/officeDocument/2006/relationships/image" Target="../media/image1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jpg"/><Relationship Id="rId5" Type="http://schemas.openxmlformats.org/officeDocument/2006/relationships/image" Target="../media/image148.svg"/><Relationship Id="rId4" Type="http://schemas.openxmlformats.org/officeDocument/2006/relationships/image" Target="../media/image1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svg"/><Relationship Id="rId5" Type="http://schemas.openxmlformats.org/officeDocument/2006/relationships/image" Target="../media/image152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4" Type="http://schemas.openxmlformats.org/officeDocument/2006/relationships/image" Target="../media/image13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4" Type="http://schemas.openxmlformats.org/officeDocument/2006/relationships/image" Target="../media/image13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sv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41.svg"/><Relationship Id="rId5" Type="http://schemas.openxmlformats.org/officeDocument/2006/relationships/image" Target="../media/image12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11.sv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DB3616F-2975-4576-ADCF-AD5ADB65B490}"/>
              </a:ext>
            </a:extLst>
          </p:cNvPr>
          <p:cNvSpPr/>
          <p:nvPr/>
        </p:nvSpPr>
        <p:spPr>
          <a:xfrm>
            <a:off x="0" y="6137"/>
            <a:ext cx="12192000" cy="6858000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1563FD-E647-4856-8EB7-F968B4DFECD5}"/>
              </a:ext>
            </a:extLst>
          </p:cNvPr>
          <p:cNvSpPr txBox="1"/>
          <p:nvPr/>
        </p:nvSpPr>
        <p:spPr>
          <a:xfrm>
            <a:off x="0" y="2903355"/>
            <a:ext cx="12192000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LG </a:t>
            </a:r>
            <a:r>
              <a:rPr lang="ko-KR" altLang="en-US" sz="4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생활건강 액체세제 </a:t>
            </a:r>
            <a:r>
              <a:rPr lang="en-US" altLang="ko-KR" sz="4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4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테크</a:t>
            </a:r>
            <a:r>
              <a:rPr lang="en-US" altLang="ko-KR" sz="4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4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판매 활성화 방안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B927E-A499-429D-B238-B0F4C75FDCE6}"/>
              </a:ext>
            </a:extLst>
          </p:cNvPr>
          <p:cNvSpPr txBox="1"/>
          <p:nvPr/>
        </p:nvSpPr>
        <p:spPr>
          <a:xfrm>
            <a:off x="2368057" y="6451653"/>
            <a:ext cx="763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과정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가┃송병준 김보현 김수지 박준성 송은경 오현성 이서희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하벼리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0F2B5D-B350-42C1-81E7-76B9FE41E084}"/>
              </a:ext>
            </a:extLst>
          </p:cNvPr>
          <p:cNvSpPr/>
          <p:nvPr/>
        </p:nvSpPr>
        <p:spPr>
          <a:xfrm>
            <a:off x="3802973" y="6105464"/>
            <a:ext cx="461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빅데이터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소셜마케팅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전문인력 양성 과정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C6B7FF-2462-4BBB-B910-E0F4CD3A5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502" y="1027232"/>
            <a:ext cx="5278127" cy="198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47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526BF90-D880-4A1A-8365-EDF22A26EA6E}"/>
              </a:ext>
            </a:extLst>
          </p:cNvPr>
          <p:cNvSpPr/>
          <p:nvPr/>
        </p:nvSpPr>
        <p:spPr>
          <a:xfrm>
            <a:off x="3208030" y="5729475"/>
            <a:ext cx="57759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테크는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62556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차별화된 정체성이 부재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한 상태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762556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F118636-02D0-4F67-B3E9-4EA5A602F7B6}"/>
              </a:ext>
            </a:extLst>
          </p:cNvPr>
          <p:cNvSpPr/>
          <p:nvPr/>
        </p:nvSpPr>
        <p:spPr>
          <a:xfrm>
            <a:off x="4375817" y="5360147"/>
            <a:ext cx="35846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출처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썸트렌드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‘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테크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’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연관어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검색 결과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2019.7.22-2019.8.21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3075FE1-D3B6-4FB0-BF15-5EDC349D8679}"/>
              </a:ext>
            </a:extLst>
          </p:cNvPr>
          <p:cNvGrpSpPr/>
          <p:nvPr/>
        </p:nvGrpSpPr>
        <p:grpSpPr>
          <a:xfrm>
            <a:off x="4218930" y="2725501"/>
            <a:ext cx="3791625" cy="2263169"/>
            <a:chOff x="6602775" y="2580555"/>
            <a:chExt cx="3772185" cy="225156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671C478-371F-4B28-8A3B-FF8CBBA2DD45}"/>
                </a:ext>
              </a:extLst>
            </p:cNvPr>
            <p:cNvGrpSpPr/>
            <p:nvPr/>
          </p:nvGrpSpPr>
          <p:grpSpPr>
            <a:xfrm>
              <a:off x="7306486" y="2580555"/>
              <a:ext cx="2366052" cy="2251566"/>
              <a:chOff x="7306486" y="2580555"/>
              <a:chExt cx="2366052" cy="2251566"/>
            </a:xfrm>
          </p:grpSpPr>
          <p:pic>
            <p:nvPicPr>
              <p:cNvPr id="37" name="그래픽 36">
                <a:extLst>
                  <a:ext uri="{FF2B5EF4-FFF2-40B4-BE49-F238E27FC236}">
                    <a16:creationId xmlns:a16="http://schemas.microsoft.com/office/drawing/2014/main" id="{DB340A17-92B2-4B3C-A70D-A55BF4819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06486" y="2580555"/>
                <a:ext cx="2366052" cy="2251566"/>
              </a:xfrm>
              <a:prstGeom prst="rect">
                <a:avLst/>
              </a:prstGeom>
            </p:spPr>
          </p:pic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2A3ECBB-780C-4964-9352-33851CEE5277}"/>
                  </a:ext>
                </a:extLst>
              </p:cNvPr>
              <p:cNvSpPr/>
              <p:nvPr/>
            </p:nvSpPr>
            <p:spPr>
              <a:xfrm>
                <a:off x="8046477" y="3449627"/>
                <a:ext cx="926888" cy="581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3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762556"/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테크</a:t>
                </a:r>
                <a:endParaRPr kumimoji="0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762556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F916F582-23F4-4FB6-A937-765CB543F553}"/>
                  </a:ext>
                </a:extLst>
              </p:cNvPr>
              <p:cNvSpPr/>
              <p:nvPr/>
            </p:nvSpPr>
            <p:spPr>
              <a:xfrm>
                <a:off x="7782796" y="2798188"/>
                <a:ext cx="55656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로봇</a:t>
                </a: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C5DD52E3-1456-429F-B0BA-4DBCE880B87F}"/>
                  </a:ext>
                </a:extLst>
              </p:cNvPr>
              <p:cNvSpPr/>
              <p:nvPr/>
            </p:nvSpPr>
            <p:spPr>
              <a:xfrm>
                <a:off x="8599247" y="2801590"/>
                <a:ext cx="55656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기업</a:t>
                </a: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B6E70A24-85F2-4306-AFA2-02E51AC0B209}"/>
                  </a:ext>
                </a:extLst>
              </p:cNvPr>
              <p:cNvSpPr/>
              <p:nvPr/>
            </p:nvSpPr>
            <p:spPr>
              <a:xfrm>
                <a:off x="9053500" y="3564996"/>
                <a:ext cx="55656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직원</a:t>
                </a: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0588E520-7FED-4E7C-9FC9-F3CE5CCCD96F}"/>
                  </a:ext>
                </a:extLst>
              </p:cNvPr>
              <p:cNvSpPr/>
              <p:nvPr/>
            </p:nvSpPr>
            <p:spPr>
              <a:xfrm>
                <a:off x="8605108" y="4277787"/>
                <a:ext cx="55656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제품</a:t>
                </a: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AC2046E7-D838-4422-9B69-A61DD616D6BD}"/>
                  </a:ext>
                </a:extLst>
              </p:cNvPr>
              <p:cNvSpPr/>
              <p:nvPr/>
            </p:nvSpPr>
            <p:spPr>
              <a:xfrm>
                <a:off x="7781980" y="4277787"/>
                <a:ext cx="55656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회사</a:t>
                </a: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D218F2C8-5D6E-4F28-8915-5ABC1DAFB516}"/>
                  </a:ext>
                </a:extLst>
              </p:cNvPr>
              <p:cNvSpPr/>
              <p:nvPr/>
            </p:nvSpPr>
            <p:spPr>
              <a:xfrm>
                <a:off x="7363676" y="3567123"/>
                <a:ext cx="55656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볼펜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9DEFD55-97A3-4494-A6B7-ECA48E2B033D}"/>
                </a:ext>
              </a:extLst>
            </p:cNvPr>
            <p:cNvGrpSpPr/>
            <p:nvPr/>
          </p:nvGrpSpPr>
          <p:grpSpPr>
            <a:xfrm>
              <a:off x="7007683" y="2801146"/>
              <a:ext cx="638021" cy="316068"/>
              <a:chOff x="6852706" y="2607688"/>
              <a:chExt cx="638021" cy="316068"/>
            </a:xfrm>
          </p:grpSpPr>
          <p:pic>
            <p:nvPicPr>
              <p:cNvPr id="5" name="그래픽 4">
                <a:extLst>
                  <a:ext uri="{FF2B5EF4-FFF2-40B4-BE49-F238E27FC236}">
                    <a16:creationId xmlns:a16="http://schemas.microsoft.com/office/drawing/2014/main" id="{02AAEFBE-08CA-4D69-9F8B-3B1A34EBF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852706" y="2607688"/>
                <a:ext cx="629401" cy="31470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5B1B33-9849-4E27-BE04-CC0F5A5765A9}"/>
                  </a:ext>
                </a:extLst>
              </p:cNvPr>
              <p:cNvSpPr txBox="1"/>
              <p:nvPr/>
            </p:nvSpPr>
            <p:spPr>
              <a:xfrm>
                <a:off x="6870044" y="2615979"/>
                <a:ext cx="6206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2685</a:t>
                </a: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934BD5C-EDD0-4235-9D89-BF501CD92EF4}"/>
                </a:ext>
              </a:extLst>
            </p:cNvPr>
            <p:cNvGrpSpPr/>
            <p:nvPr/>
          </p:nvGrpSpPr>
          <p:grpSpPr>
            <a:xfrm>
              <a:off x="6602775" y="3592800"/>
              <a:ext cx="629401" cy="316068"/>
              <a:chOff x="6852706" y="2607688"/>
              <a:chExt cx="629401" cy="316068"/>
            </a:xfrm>
          </p:grpSpPr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7D844232-6448-463B-8046-F7D416915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852706" y="2607688"/>
                <a:ext cx="629401" cy="314701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23ED0DA-37CA-49BC-8137-7A99EFA1AA4D}"/>
                  </a:ext>
                </a:extLst>
              </p:cNvPr>
              <p:cNvSpPr txBox="1"/>
              <p:nvPr/>
            </p:nvSpPr>
            <p:spPr>
              <a:xfrm>
                <a:off x="6860418" y="2615979"/>
                <a:ext cx="6206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2671</a:t>
                </a: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409868A-BA3F-4E3D-97D2-349BF29568E1}"/>
                </a:ext>
              </a:extLst>
            </p:cNvPr>
            <p:cNvGrpSpPr/>
            <p:nvPr/>
          </p:nvGrpSpPr>
          <p:grpSpPr>
            <a:xfrm>
              <a:off x="6991785" y="4276405"/>
              <a:ext cx="629401" cy="316068"/>
              <a:chOff x="6852706" y="2607688"/>
              <a:chExt cx="629401" cy="316068"/>
            </a:xfrm>
          </p:grpSpPr>
          <p:pic>
            <p:nvPicPr>
              <p:cNvPr id="48" name="그래픽 47">
                <a:extLst>
                  <a:ext uri="{FF2B5EF4-FFF2-40B4-BE49-F238E27FC236}">
                    <a16:creationId xmlns:a16="http://schemas.microsoft.com/office/drawing/2014/main" id="{D3D60B54-9A6B-410A-82EC-797E40491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852706" y="2607688"/>
                <a:ext cx="629401" cy="314701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9382751-46A0-4B47-B931-8A928D038985}"/>
                  </a:ext>
                </a:extLst>
              </p:cNvPr>
              <p:cNvSpPr txBox="1"/>
              <p:nvPr/>
            </p:nvSpPr>
            <p:spPr>
              <a:xfrm>
                <a:off x="6860418" y="2615979"/>
                <a:ext cx="6206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1850</a:t>
                </a: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F988ED2-83F0-43D6-9A09-8C5100FE7C7C}"/>
                </a:ext>
              </a:extLst>
            </p:cNvPr>
            <p:cNvGrpSpPr/>
            <p:nvPr/>
          </p:nvGrpSpPr>
          <p:grpSpPr>
            <a:xfrm>
              <a:off x="9324602" y="4276405"/>
              <a:ext cx="629401" cy="316068"/>
              <a:chOff x="6852706" y="2607688"/>
              <a:chExt cx="629401" cy="316068"/>
            </a:xfrm>
          </p:grpSpPr>
          <p:pic>
            <p:nvPicPr>
              <p:cNvPr id="51" name="그래픽 50">
                <a:extLst>
                  <a:ext uri="{FF2B5EF4-FFF2-40B4-BE49-F238E27FC236}">
                    <a16:creationId xmlns:a16="http://schemas.microsoft.com/office/drawing/2014/main" id="{8367D8AC-CCC4-431C-B4B2-6D4BE7A4BD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852706" y="2607688"/>
                <a:ext cx="629401" cy="314701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6B8A59-1345-4B7D-925C-774B80883E39}"/>
                  </a:ext>
                </a:extLst>
              </p:cNvPr>
              <p:cNvSpPr txBox="1"/>
              <p:nvPr/>
            </p:nvSpPr>
            <p:spPr>
              <a:xfrm>
                <a:off x="6860418" y="2615979"/>
                <a:ext cx="6206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2027</a:t>
                </a: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E165CDA-175F-4781-9917-A2F398CEB390}"/>
                </a:ext>
              </a:extLst>
            </p:cNvPr>
            <p:cNvGrpSpPr/>
            <p:nvPr/>
          </p:nvGrpSpPr>
          <p:grpSpPr>
            <a:xfrm>
              <a:off x="9745559" y="3555598"/>
              <a:ext cx="629401" cy="316068"/>
              <a:chOff x="6852706" y="2607688"/>
              <a:chExt cx="629401" cy="316068"/>
            </a:xfrm>
          </p:grpSpPr>
          <p:pic>
            <p:nvPicPr>
              <p:cNvPr id="54" name="그래픽 53">
                <a:extLst>
                  <a:ext uri="{FF2B5EF4-FFF2-40B4-BE49-F238E27FC236}">
                    <a16:creationId xmlns:a16="http://schemas.microsoft.com/office/drawing/2014/main" id="{1E95F11E-600E-4BB4-9320-7A4E172151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852706" y="2607688"/>
                <a:ext cx="629401" cy="314701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BB432BB-2F24-4021-BBFE-C21CF719F0AE}"/>
                  </a:ext>
                </a:extLst>
              </p:cNvPr>
              <p:cNvSpPr txBox="1"/>
              <p:nvPr/>
            </p:nvSpPr>
            <p:spPr>
              <a:xfrm>
                <a:off x="6860418" y="2615979"/>
                <a:ext cx="6206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1947</a:t>
                </a: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2A289345-B3D1-4DE2-B7A8-118A6778974D}"/>
                </a:ext>
              </a:extLst>
            </p:cNvPr>
            <p:cNvGrpSpPr/>
            <p:nvPr/>
          </p:nvGrpSpPr>
          <p:grpSpPr>
            <a:xfrm>
              <a:off x="9313109" y="2801146"/>
              <a:ext cx="638021" cy="316068"/>
              <a:chOff x="6852706" y="2607688"/>
              <a:chExt cx="638021" cy="316068"/>
            </a:xfrm>
          </p:grpSpPr>
          <p:pic>
            <p:nvPicPr>
              <p:cNvPr id="60" name="그래픽 59">
                <a:extLst>
                  <a:ext uri="{FF2B5EF4-FFF2-40B4-BE49-F238E27FC236}">
                    <a16:creationId xmlns:a16="http://schemas.microsoft.com/office/drawing/2014/main" id="{C13CCC91-BAAC-4A1B-96B1-B6DFB3BDDC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852706" y="2607688"/>
                <a:ext cx="629401" cy="314701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9AE7351-E5A2-408F-97D2-9D1A6C3B7EFF}"/>
                  </a:ext>
                </a:extLst>
              </p:cNvPr>
              <p:cNvSpPr txBox="1"/>
              <p:nvPr/>
            </p:nvSpPr>
            <p:spPr>
              <a:xfrm>
                <a:off x="6870044" y="2615979"/>
                <a:ext cx="6206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1819</a:t>
                </a: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</p:txBody>
          </p:sp>
        </p:grpSp>
      </p:grpSp>
      <p:pic>
        <p:nvPicPr>
          <p:cNvPr id="6" name="그래픽 5">
            <a:extLst>
              <a:ext uri="{FF2B5EF4-FFF2-40B4-BE49-F238E27FC236}">
                <a16:creationId xmlns:a16="http://schemas.microsoft.com/office/drawing/2014/main" id="{EAADB1FE-2536-41D5-A832-15BC8E6047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97452" y="6169671"/>
            <a:ext cx="584834" cy="544777"/>
          </a:xfrm>
          <a:prstGeom prst="rect">
            <a:avLst/>
          </a:prstGeom>
        </p:spPr>
      </p:pic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200460E7-63FF-4A1B-BE3F-5CF0F1807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647103"/>
              </p:ext>
            </p:extLst>
          </p:nvPr>
        </p:nvGraphicFramePr>
        <p:xfrm>
          <a:off x="1061247" y="3027157"/>
          <a:ext cx="2889744" cy="1857324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577949">
                  <a:extLst>
                    <a:ext uri="{9D8B030D-6E8A-4147-A177-3AD203B41FA5}">
                      <a16:colId xmlns:a16="http://schemas.microsoft.com/office/drawing/2014/main" val="3732993107"/>
                    </a:ext>
                  </a:extLst>
                </a:gridCol>
                <a:gridCol w="2311795">
                  <a:extLst>
                    <a:ext uri="{9D8B030D-6E8A-4147-A177-3AD203B41FA5}">
                      <a16:colId xmlns:a16="http://schemas.microsoft.com/office/drawing/2014/main" val="2000936797"/>
                    </a:ext>
                  </a:extLst>
                </a:gridCol>
              </a:tblGrid>
              <a:tr h="3095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762556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관련 주제        ▼ 인기순</a:t>
                      </a:r>
                    </a:p>
                  </a:txBody>
                  <a:tcPr marL="0" marR="0" marT="47379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>
                        <a:solidFill>
                          <a:srgbClr val="762556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val="2012788072"/>
                  </a:ext>
                </a:extLst>
              </a:tr>
              <a:tr h="309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4737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핀테크</a:t>
                      </a:r>
                      <a:r>
                        <a:rPr lang="ko-KR" altLang="en-US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- </a:t>
                      </a:r>
                      <a:r>
                        <a:rPr lang="ko-KR" altLang="en-US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주제</a:t>
                      </a:r>
                    </a:p>
                  </a:txBody>
                  <a:tcPr marL="0" marR="0" marT="47379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5420543"/>
                  </a:ext>
                </a:extLst>
              </a:tr>
              <a:tr h="309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4737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기술 </a:t>
                      </a:r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– </a:t>
                      </a:r>
                      <a:r>
                        <a:rPr lang="ko-KR" altLang="en-US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주제</a:t>
                      </a:r>
                    </a:p>
                  </a:txBody>
                  <a:tcPr marL="0" marR="0" marT="47379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128623"/>
                  </a:ext>
                </a:extLst>
              </a:tr>
              <a:tr h="309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3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4737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주가 </a:t>
                      </a:r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– </a:t>
                      </a:r>
                      <a:r>
                        <a:rPr lang="ko-KR" altLang="en-US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주제</a:t>
                      </a:r>
                    </a:p>
                  </a:txBody>
                  <a:tcPr marL="0" marR="0" marT="47379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1471794"/>
                  </a:ext>
                </a:extLst>
              </a:tr>
              <a:tr h="309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4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4737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주연테크</a:t>
                      </a:r>
                      <a:r>
                        <a:rPr lang="ko-KR" altLang="en-US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– </a:t>
                      </a:r>
                      <a:r>
                        <a:rPr lang="ko-KR" altLang="en-US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기업</a:t>
                      </a:r>
                    </a:p>
                  </a:txBody>
                  <a:tcPr marL="0" marR="0" marT="47379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4296626"/>
                  </a:ext>
                </a:extLst>
              </a:tr>
              <a:tr h="309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4737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잉크테크</a:t>
                      </a:r>
                      <a:r>
                        <a:rPr lang="ko-KR" altLang="en-US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- </a:t>
                      </a:r>
                      <a:r>
                        <a:rPr lang="ko-KR" altLang="en-US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기업</a:t>
                      </a:r>
                    </a:p>
                  </a:txBody>
                  <a:tcPr marL="0" marR="0" marT="47379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1831176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2D10D558-D652-47E5-B9DF-F6FFA1588CDB}"/>
              </a:ext>
            </a:extLst>
          </p:cNvPr>
          <p:cNvSpPr/>
          <p:nvPr/>
        </p:nvSpPr>
        <p:spPr>
          <a:xfrm>
            <a:off x="952649" y="5360147"/>
            <a:ext cx="32383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출처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구글 트렌드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‘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테크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’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검색결과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2008.1.1-2019.8.22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4CF2CC-9A24-4E91-A30C-0B0FD038FD5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261" t="8893" r="2286" b="25963"/>
          <a:stretch/>
        </p:blipFill>
        <p:spPr>
          <a:xfrm>
            <a:off x="8090692" y="2597593"/>
            <a:ext cx="3009433" cy="2464437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BF7FA481-57C2-498F-82A9-1D74DC6949FD}"/>
              </a:ext>
            </a:extLst>
          </p:cNvPr>
          <p:cNvSpPr/>
          <p:nvPr/>
        </p:nvSpPr>
        <p:spPr>
          <a:xfrm>
            <a:off x="8353899" y="5360147"/>
            <a:ext cx="25282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출처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네이버 블로그 검색 결과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2019.08.22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2842C3A-0E8E-4893-9C69-8C847089AC3C}"/>
              </a:ext>
            </a:extLst>
          </p:cNvPr>
          <p:cNvGrpSpPr/>
          <p:nvPr/>
        </p:nvGrpSpPr>
        <p:grpSpPr>
          <a:xfrm>
            <a:off x="1128568" y="2575767"/>
            <a:ext cx="2755103" cy="392368"/>
            <a:chOff x="7905928" y="3007271"/>
            <a:chExt cx="2755103" cy="392368"/>
          </a:xfrm>
        </p:grpSpPr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ADEE35B5-C0FC-4499-9D81-C1F39E78D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5928" y="3007271"/>
              <a:ext cx="2755103" cy="392368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E0DEAF1-B2BA-4C09-98DC-CC8DDA3E325F}"/>
                </a:ext>
              </a:extLst>
            </p:cNvPr>
            <p:cNvSpPr/>
            <p:nvPr/>
          </p:nvSpPr>
          <p:spPr>
            <a:xfrm>
              <a:off x="7925857" y="3037758"/>
              <a:ext cx="23609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62556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테크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62556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 구글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 검색 결과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4D68291-09F7-413E-91CB-72345895A9DA}"/>
              </a:ext>
            </a:extLst>
          </p:cNvPr>
          <p:cNvGrpSpPr/>
          <p:nvPr/>
        </p:nvGrpSpPr>
        <p:grpSpPr>
          <a:xfrm>
            <a:off x="1128567" y="1703820"/>
            <a:ext cx="2755104" cy="374658"/>
            <a:chOff x="1411122" y="2267464"/>
            <a:chExt cx="2665267" cy="374658"/>
          </a:xfrm>
        </p:grpSpPr>
        <p:pic>
          <p:nvPicPr>
            <p:cNvPr id="62" name="그래픽 61">
              <a:extLst>
                <a:ext uri="{FF2B5EF4-FFF2-40B4-BE49-F238E27FC236}">
                  <a16:creationId xmlns:a16="http://schemas.microsoft.com/office/drawing/2014/main" id="{1E0F0426-160F-4AFF-AD06-F76CA79B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11122" y="2267464"/>
              <a:ext cx="2665267" cy="374658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62A788F-B182-475B-97DF-F81D732E5BF2}"/>
                </a:ext>
              </a:extLst>
            </p:cNvPr>
            <p:cNvSpPr txBox="1"/>
            <p:nvPr/>
          </p:nvSpPr>
          <p:spPr>
            <a:xfrm>
              <a:off x="1411122" y="2277822"/>
              <a:ext cx="266526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700" dirty="0" err="1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테크</a:t>
              </a:r>
              <a:r>
                <a:rPr lang="ko-KR" altLang="en-US" sz="170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연관 </a:t>
              </a:r>
              <a:r>
                <a:rPr lang="ko-KR" altLang="en-US" sz="1700" dirty="0" err="1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검색어</a:t>
              </a:r>
              <a:endParaRPr lang="ko-KR" altLang="en-US" sz="17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B10CF77-C0CF-40C8-8D9B-66B02CEEF207}"/>
              </a:ext>
            </a:extLst>
          </p:cNvPr>
          <p:cNvGrpSpPr/>
          <p:nvPr/>
        </p:nvGrpSpPr>
        <p:grpSpPr>
          <a:xfrm>
            <a:off x="4737190" y="1703820"/>
            <a:ext cx="2755104" cy="374658"/>
            <a:chOff x="1411122" y="2267464"/>
            <a:chExt cx="2665267" cy="374658"/>
          </a:xfrm>
        </p:grpSpPr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3155FDD7-D420-4A94-B33C-822ABA013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11122" y="2267464"/>
              <a:ext cx="2665267" cy="37465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2C92A51-19B8-4984-8F22-D1EA79B0E629}"/>
                </a:ext>
              </a:extLst>
            </p:cNvPr>
            <p:cNvSpPr txBox="1"/>
            <p:nvPr/>
          </p:nvSpPr>
          <p:spPr>
            <a:xfrm>
              <a:off x="1411122" y="2277822"/>
              <a:ext cx="266526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ko-KR" altLang="en-US" sz="1700" dirty="0" err="1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테크</a:t>
              </a:r>
              <a:r>
                <a:rPr lang="en-US" altLang="ko-KR" sz="170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70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연관 키워드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806A169-7B10-46D8-B873-8E5FBAD990F2}"/>
              </a:ext>
            </a:extLst>
          </p:cNvPr>
          <p:cNvGrpSpPr/>
          <p:nvPr/>
        </p:nvGrpSpPr>
        <p:grpSpPr>
          <a:xfrm>
            <a:off x="8054000" y="1703820"/>
            <a:ext cx="3009432" cy="374658"/>
            <a:chOff x="1411122" y="2267464"/>
            <a:chExt cx="2665267" cy="374658"/>
          </a:xfrm>
        </p:grpSpPr>
        <p:pic>
          <p:nvPicPr>
            <p:cNvPr id="75" name="그래픽 74">
              <a:extLst>
                <a:ext uri="{FF2B5EF4-FFF2-40B4-BE49-F238E27FC236}">
                  <a16:creationId xmlns:a16="http://schemas.microsoft.com/office/drawing/2014/main" id="{FB342346-F09A-41E6-9212-91A5FF934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11122" y="2267464"/>
              <a:ext cx="2665267" cy="374658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01A8F95-6B7C-426B-B5D2-433D0E1D1DD0}"/>
                </a:ext>
              </a:extLst>
            </p:cNvPr>
            <p:cNvSpPr txBox="1"/>
            <p:nvPr/>
          </p:nvSpPr>
          <p:spPr>
            <a:xfrm>
              <a:off x="1411122" y="2277822"/>
              <a:ext cx="266526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테크</a:t>
              </a:r>
              <a:r>
                <a:rPr kumimoji="0" lang="en-US" altLang="ko-KR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kumimoji="0" lang="ko-KR" alt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블로그</a:t>
              </a:r>
              <a:r>
                <a:rPr kumimoji="0" lang="ko-KR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검색 결과 </a:t>
              </a:r>
              <a:r>
                <a:rPr kumimoji="0" lang="en-US" altLang="ko-KR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TOP 3</a:t>
              </a:r>
              <a:r>
                <a:rPr kumimoji="0" lang="ko-KR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56EC095-01BF-4EBC-89FD-39307E2F9285}"/>
              </a:ext>
            </a:extLst>
          </p:cNvPr>
          <p:cNvSpPr/>
          <p:nvPr/>
        </p:nvSpPr>
        <p:spPr>
          <a:xfrm>
            <a:off x="193570" y="201848"/>
            <a:ext cx="2446504" cy="369332"/>
          </a:xfrm>
          <a:prstGeom prst="rect">
            <a:avLst/>
          </a:prstGeom>
          <a:solidFill>
            <a:srgbClr val="C62180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Ⅰ.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상황 분석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제기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17C475B-CD02-45CD-A882-B37B8E4D197E}"/>
              </a:ext>
            </a:extLst>
          </p:cNvPr>
          <p:cNvSpPr txBox="1"/>
          <p:nvPr/>
        </p:nvSpPr>
        <p:spPr>
          <a:xfrm>
            <a:off x="792816" y="840730"/>
            <a:ext cx="105410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소비자들은</a:t>
            </a:r>
            <a:r>
              <a:rPr lang="ko-KR" altLang="en-US" sz="3000" dirty="0">
                <a:solidFill>
                  <a:srgbClr val="E7E6E6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테크</a:t>
            </a:r>
            <a:r>
              <a:rPr lang="ko-KR" altLang="en-US" sz="3000" dirty="0">
                <a:solidFill>
                  <a:srgbClr val="E7E6E6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하면</a:t>
            </a:r>
            <a:r>
              <a:rPr lang="ko-KR" altLang="en-US" sz="3000" dirty="0">
                <a:solidFill>
                  <a:srgbClr val="E7E6E6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세탁 세제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ko-KR" altLang="en-US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떠올리지 않는다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6EFBFA5-A774-4676-9606-E84A8F88949A}"/>
              </a:ext>
            </a:extLst>
          </p:cNvPr>
          <p:cNvCxnSpPr/>
          <p:nvPr/>
        </p:nvCxnSpPr>
        <p:spPr>
          <a:xfrm>
            <a:off x="822908" y="1351184"/>
            <a:ext cx="10546185" cy="0"/>
          </a:xfrm>
          <a:prstGeom prst="line">
            <a:avLst/>
          </a:prstGeom>
          <a:ln w="19050">
            <a:solidFill>
              <a:srgbClr val="C62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211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C3E3B92-345C-482D-88F0-587E144F96A5}"/>
              </a:ext>
            </a:extLst>
          </p:cNvPr>
          <p:cNvGrpSpPr/>
          <p:nvPr/>
        </p:nvGrpSpPr>
        <p:grpSpPr>
          <a:xfrm>
            <a:off x="5115442" y="741142"/>
            <a:ext cx="1961115" cy="3006503"/>
            <a:chOff x="1511162" y="906738"/>
            <a:chExt cx="2305050" cy="3533775"/>
          </a:xfrm>
        </p:grpSpPr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1E7A472E-6868-4BB9-8A2F-DB7D7F5FC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11162" y="906738"/>
              <a:ext cx="2305050" cy="3533775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8062D9-2835-4FB9-AD54-736F6942E2AC}"/>
                </a:ext>
              </a:extLst>
            </p:cNvPr>
            <p:cNvSpPr txBox="1"/>
            <p:nvPr/>
          </p:nvSpPr>
          <p:spPr>
            <a:xfrm>
              <a:off x="2179628" y="2279373"/>
              <a:ext cx="1023461" cy="1844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?</a:t>
              </a:r>
              <a:endParaRPr kumimoji="0" lang="ko-KR" alt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E37417-B867-481E-B61E-6C54FFE09BC9}"/>
              </a:ext>
            </a:extLst>
          </p:cNvPr>
          <p:cNvGrpSpPr/>
          <p:nvPr/>
        </p:nvGrpSpPr>
        <p:grpSpPr>
          <a:xfrm>
            <a:off x="0" y="3694610"/>
            <a:ext cx="12191999" cy="1132688"/>
            <a:chOff x="0" y="3629294"/>
            <a:chExt cx="12191999" cy="113268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84101AE-2261-4D87-B72F-3FF676F36EB9}"/>
                </a:ext>
              </a:extLst>
            </p:cNvPr>
            <p:cNvSpPr/>
            <p:nvPr/>
          </p:nvSpPr>
          <p:spPr>
            <a:xfrm>
              <a:off x="0" y="3629294"/>
              <a:ext cx="12191999" cy="10937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ko-KR" altLang="en-US" sz="4800">
                  <a:solidFill>
                    <a:srgbClr val="EEC8D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테크</a:t>
              </a:r>
              <a:r>
                <a:rPr lang="ko-KR" altLang="en-US" sz="4800">
                  <a:solidFill>
                    <a:srgbClr val="E7E6E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는 지금 </a:t>
              </a:r>
              <a:r>
                <a:rPr lang="ko-KR" altLang="en-US" sz="4800">
                  <a:solidFill>
                    <a:srgbClr val="EEC8D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새로운 </a:t>
              </a:r>
              <a:r>
                <a:rPr lang="ko-KR" altLang="en-US" sz="4800" dirty="0">
                  <a:solidFill>
                    <a:srgbClr val="EEC8D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정체성</a:t>
              </a:r>
              <a:r>
                <a:rPr lang="ko-KR" altLang="en-US" sz="4800" dirty="0">
                  <a:solidFill>
                    <a:srgbClr val="E7E6E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 필요하다</a:t>
              </a:r>
              <a:r>
                <a:rPr lang="en-US" altLang="ko-KR" sz="4800" dirty="0">
                  <a:solidFill>
                    <a:srgbClr val="E7E6E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!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DBBAE8ED-5B8D-4FF4-B741-C72639C61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74956" y="3747645"/>
              <a:ext cx="4042088" cy="1014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866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C4082F-318A-4298-A813-86A29D8F29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6218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5088FF-7F0A-47D3-B431-52E8F7FFEEB0}"/>
              </a:ext>
            </a:extLst>
          </p:cNvPr>
          <p:cNvGrpSpPr/>
          <p:nvPr/>
        </p:nvGrpSpPr>
        <p:grpSpPr>
          <a:xfrm>
            <a:off x="462337" y="1399545"/>
            <a:ext cx="6158082" cy="2522358"/>
            <a:chOff x="0" y="1450915"/>
            <a:chExt cx="6158082" cy="25223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977CD86-54EA-486C-BC3B-19F8E90FAD06}"/>
                </a:ext>
              </a:extLst>
            </p:cNvPr>
            <p:cNvSpPr/>
            <p:nvPr/>
          </p:nvSpPr>
          <p:spPr>
            <a:xfrm>
              <a:off x="0" y="1450915"/>
              <a:ext cx="6158082" cy="1691702"/>
            </a:xfrm>
            <a:prstGeom prst="rect">
              <a:avLst/>
            </a:prstGeom>
            <a:solidFill>
              <a:srgbClr val="C6218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80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Ⅱ. </a:t>
              </a:r>
              <a:r>
                <a:rPr lang="ko-KR" altLang="en-US" sz="480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마케팅 분석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BAAF4F-AF42-4B19-97C1-512DDC484FE8}"/>
                </a:ext>
              </a:extLst>
            </p:cNvPr>
            <p:cNvSpPr txBox="1"/>
            <p:nvPr/>
          </p:nvSpPr>
          <p:spPr>
            <a:xfrm>
              <a:off x="1470908" y="2650410"/>
              <a:ext cx="3616696" cy="1322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  </a:t>
              </a:r>
              <a:r>
                <a:rPr lang="ko-KR" altLang="en-US" sz="2800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소비자 분석</a:t>
              </a:r>
              <a:endParaRPr lang="en-US" altLang="ko-KR" sz="28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  </a:t>
              </a:r>
              <a:r>
                <a:rPr lang="ko-KR" altLang="en-US" sz="2800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소비자 선호 </a:t>
              </a:r>
              <a:r>
                <a:rPr lang="en-US" altLang="ko-KR" sz="2800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‘</a:t>
              </a:r>
              <a:r>
                <a:rPr lang="ko-KR" altLang="en-US" sz="2800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</a:t>
              </a:r>
              <a:r>
                <a:rPr lang="en-US" altLang="ko-KR" sz="2800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’ </a:t>
              </a:r>
              <a:r>
                <a:rPr lang="ko-KR" altLang="en-US" sz="2800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</a:t>
              </a:r>
              <a:endParaRPr lang="en-US" altLang="ko-KR" sz="28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46A3C65-BD7C-40FE-BF31-1BB8913625D5}"/>
              </a:ext>
            </a:extLst>
          </p:cNvPr>
          <p:cNvCxnSpPr>
            <a:cxnSpLocks/>
          </p:cNvCxnSpPr>
          <p:nvPr/>
        </p:nvCxnSpPr>
        <p:spPr>
          <a:xfrm>
            <a:off x="1865835" y="2820273"/>
            <a:ext cx="0" cy="101149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726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84101AE-2261-4D87-B72F-3FF676F36EB9}"/>
              </a:ext>
            </a:extLst>
          </p:cNvPr>
          <p:cNvSpPr/>
          <p:nvPr/>
        </p:nvSpPr>
        <p:spPr>
          <a:xfrm>
            <a:off x="752061" y="1214543"/>
            <a:ext cx="10687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그렇다면 </a:t>
            </a:r>
            <a:r>
              <a:rPr lang="ko-KR" altLang="en-US" sz="3200" dirty="0" err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테크의</a:t>
            </a:r>
            <a:r>
              <a:rPr lang="ko-KR" altLang="en-US" sz="3200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rgbClr val="EEC8D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정체성</a:t>
            </a:r>
            <a:r>
              <a:rPr lang="ko-KR" altLang="en-US" sz="3200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</a:t>
            </a:r>
            <a:r>
              <a:rPr lang="ko-KR" altLang="en-US" sz="3200" dirty="0">
                <a:solidFill>
                  <a:srgbClr val="EEC8D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방향</a:t>
            </a:r>
            <a:r>
              <a:rPr lang="ko-KR" altLang="en-US" sz="3200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설정해야 하는가</a:t>
            </a:r>
            <a:r>
              <a:rPr lang="en-US" altLang="ko-KR" sz="3200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4FFE76C9-36BC-4C24-B6AA-BAF2B09BD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2279" y="2526165"/>
            <a:ext cx="3233798" cy="1870983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1D8E5D46-35D9-431A-8831-CAE752BC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5923" y="2526165"/>
            <a:ext cx="3233798" cy="187098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E7F7DC82-4484-440D-862D-8F5FF603A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42890" y="5225820"/>
            <a:ext cx="7306220" cy="936173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6B74DD5-489B-43FE-9BD2-3F1337014187}"/>
              </a:ext>
            </a:extLst>
          </p:cNvPr>
          <p:cNvCxnSpPr>
            <a:cxnSpLocks/>
          </p:cNvCxnSpPr>
          <p:nvPr/>
        </p:nvCxnSpPr>
        <p:spPr>
          <a:xfrm>
            <a:off x="1341665" y="1799318"/>
            <a:ext cx="9508671" cy="0"/>
          </a:xfrm>
          <a:prstGeom prst="line">
            <a:avLst/>
          </a:prstGeom>
          <a:ln w="19050">
            <a:solidFill>
              <a:srgbClr val="EEC8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8050A66A-BE3C-4949-844C-5B1616CBCCB3}"/>
              </a:ext>
            </a:extLst>
          </p:cNvPr>
          <p:cNvGrpSpPr/>
          <p:nvPr/>
        </p:nvGrpSpPr>
        <p:grpSpPr>
          <a:xfrm>
            <a:off x="1938867" y="3295851"/>
            <a:ext cx="8222950" cy="830997"/>
            <a:chOff x="1938867" y="2936620"/>
            <a:chExt cx="8222950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5619C8-E403-4758-8B8B-9DDEE4347C02}"/>
                </a:ext>
              </a:extLst>
            </p:cNvPr>
            <p:cNvSpPr txBox="1"/>
            <p:nvPr/>
          </p:nvSpPr>
          <p:spPr>
            <a:xfrm>
              <a:off x="1938867" y="2936620"/>
              <a:ext cx="304799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dirty="0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액체세제에 대한 </a:t>
              </a:r>
              <a:endParaRPr lang="en-US" altLang="ko-KR" sz="23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300" dirty="0">
                  <a:solidFill>
                    <a:srgbClr val="C6218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소비자</a:t>
              </a:r>
              <a:r>
                <a:rPr lang="en-US" altLang="ko-KR" sz="2300" dirty="0">
                  <a:solidFill>
                    <a:srgbClr val="C6218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2300" dirty="0" err="1">
                  <a:solidFill>
                    <a:srgbClr val="C6218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니즈</a:t>
              </a:r>
              <a:r>
                <a:rPr lang="ko-KR" altLang="en-US" sz="2300" dirty="0" err="1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는</a:t>
              </a:r>
              <a:r>
                <a:rPr lang="ko-KR" altLang="en-US" sz="2300" dirty="0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무엇인가</a:t>
              </a:r>
              <a:r>
                <a:rPr lang="en-US" altLang="ko-KR" sz="2300" dirty="0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?</a:t>
              </a:r>
              <a:endParaRPr lang="ko-KR" altLang="en-US" sz="23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9DE98F-FCD0-4977-B7C6-E65813D6AE2A}"/>
                </a:ext>
              </a:extLst>
            </p:cNvPr>
            <p:cNvSpPr txBox="1"/>
            <p:nvPr/>
          </p:nvSpPr>
          <p:spPr>
            <a:xfrm>
              <a:off x="7073901" y="2936620"/>
              <a:ext cx="30879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소비자 </a:t>
              </a:r>
              <a:r>
                <a:rPr lang="ko-KR" altLang="en-US" sz="2400" dirty="0" err="1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니즈를</a:t>
              </a:r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2400" dirty="0">
                  <a:solidFill>
                    <a:srgbClr val="C6218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극대화</a:t>
              </a:r>
              <a:r>
                <a:rPr lang="ko-KR" altLang="en-US" sz="2400" dirty="0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할 방법은 무엇인가</a:t>
              </a:r>
              <a:r>
                <a:rPr lang="en-US" altLang="ko-KR" sz="2400" dirty="0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?</a:t>
              </a:r>
              <a:endPara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73C5A9-EDA8-48D1-A94B-E7823F709D6F}"/>
              </a:ext>
            </a:extLst>
          </p:cNvPr>
          <p:cNvSpPr/>
          <p:nvPr/>
        </p:nvSpPr>
        <p:spPr>
          <a:xfrm>
            <a:off x="3570514" y="5401518"/>
            <a:ext cx="5050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F1D3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테크</a:t>
            </a:r>
            <a:r>
              <a:rPr lang="en-US" altLang="ko-KR" sz="3200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맞춤형</a:t>
            </a:r>
            <a:r>
              <a:rPr lang="ko-KR" altLang="en-US" sz="3200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 err="1">
                <a:solidFill>
                  <a:srgbClr val="F1D3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컨셉</a:t>
            </a:r>
            <a:r>
              <a:rPr lang="ko-KR" altLang="en-US" sz="3200" dirty="0">
                <a:solidFill>
                  <a:srgbClr val="F1D3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도출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2145388-79BA-43DA-B84B-4621D5F432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5868298" y="4497449"/>
            <a:ext cx="455404" cy="43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7214A8-7D87-4B6A-BC8D-B0BBBA404D66}"/>
              </a:ext>
            </a:extLst>
          </p:cNvPr>
          <p:cNvSpPr txBox="1"/>
          <p:nvPr/>
        </p:nvSpPr>
        <p:spPr>
          <a:xfrm>
            <a:off x="3131685" y="2478653"/>
            <a:ext cx="6623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6000" dirty="0">
              <a:solidFill>
                <a:srgbClr val="C6218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E134F-24D9-4FF1-B70D-6F06BD44DB04}"/>
              </a:ext>
            </a:extLst>
          </p:cNvPr>
          <p:cNvSpPr txBox="1"/>
          <p:nvPr/>
        </p:nvSpPr>
        <p:spPr>
          <a:xfrm>
            <a:off x="8286678" y="2478653"/>
            <a:ext cx="6623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6000" dirty="0">
              <a:solidFill>
                <a:srgbClr val="C6218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850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ADA75C0C-8695-43CB-B625-69E883F3F2E3}"/>
              </a:ext>
            </a:extLst>
          </p:cNvPr>
          <p:cNvGrpSpPr/>
          <p:nvPr/>
        </p:nvGrpSpPr>
        <p:grpSpPr>
          <a:xfrm>
            <a:off x="4124961" y="1708832"/>
            <a:ext cx="3942080" cy="374658"/>
            <a:chOff x="1411122" y="2267464"/>
            <a:chExt cx="2665267" cy="374658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62B97D51-BD27-4E0F-8D77-A15F8EC8E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1122" y="2267464"/>
              <a:ext cx="2665267" cy="37465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90EE0B-D744-4892-8BD0-38C46C423AD9}"/>
                </a:ext>
              </a:extLst>
            </p:cNvPr>
            <p:cNvSpPr txBox="1"/>
            <p:nvPr/>
          </p:nvSpPr>
          <p:spPr>
            <a:xfrm>
              <a:off x="1478519" y="2277822"/>
              <a:ext cx="259787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액체세제</a:t>
              </a:r>
              <a:r>
                <a:rPr lang="en-US" altLang="ko-KR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토픽분석</a:t>
              </a:r>
            </a:p>
          </p:txBody>
        </p:sp>
      </p:grpSp>
      <p:pic>
        <p:nvPicPr>
          <p:cNvPr id="29" name="그래픽 28">
            <a:extLst>
              <a:ext uri="{FF2B5EF4-FFF2-40B4-BE49-F238E27FC236}">
                <a16:creationId xmlns:a16="http://schemas.microsoft.com/office/drawing/2014/main" id="{88CDE555-78D2-45CB-8719-9E543FA90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97452" y="6169671"/>
            <a:ext cx="584834" cy="544777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C07C06-4C22-4470-8A47-59D59CE71395}"/>
              </a:ext>
            </a:extLst>
          </p:cNvPr>
          <p:cNvSpPr/>
          <p:nvPr/>
        </p:nvSpPr>
        <p:spPr>
          <a:xfrm>
            <a:off x="2054873" y="5600054"/>
            <a:ext cx="80169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소비자는 액체세제를 선택할 때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세탁력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외에도 향과 성분에 민감하게 반응함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즉</a:t>
            </a:r>
            <a:r>
              <a:rPr lang="en-US" altLang="ko-KR" sz="20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향과</a:t>
            </a:r>
            <a:r>
              <a:rPr lang="en-US" altLang="ko-KR" sz="20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성분은 액체세제를 구매할 때 고려 대상에 해당됨</a:t>
            </a:r>
            <a:endParaRPr lang="en-US" altLang="ko-KR" sz="2000" dirty="0">
              <a:solidFill>
                <a:srgbClr val="76255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635940-AE07-4814-8C95-91601804C026}"/>
              </a:ext>
            </a:extLst>
          </p:cNvPr>
          <p:cNvSpPr/>
          <p:nvPr/>
        </p:nvSpPr>
        <p:spPr>
          <a:xfrm>
            <a:off x="190903" y="204437"/>
            <a:ext cx="2866490" cy="369332"/>
          </a:xfrm>
          <a:prstGeom prst="rect">
            <a:avLst/>
          </a:prstGeom>
          <a:solidFill>
            <a:srgbClr val="C62180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마케팅 분석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2350E0-BD68-4D06-9F25-80F96C6D4314}"/>
              </a:ext>
            </a:extLst>
          </p:cNvPr>
          <p:cNvSpPr txBox="1"/>
          <p:nvPr/>
        </p:nvSpPr>
        <p:spPr>
          <a:xfrm>
            <a:off x="772884" y="829844"/>
            <a:ext cx="10580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소비자는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액체세제</a:t>
            </a:r>
            <a:r>
              <a:rPr lang="en-US" altLang="ko-KR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ko-KR" altLang="en-US" sz="3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세탁력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외에도 </a:t>
            </a:r>
            <a:r>
              <a:rPr lang="ko-KR" altLang="en-US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성분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관심을 갖는다 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7E12AE6-1AC9-4544-B0CF-6723A4D1B27E}"/>
              </a:ext>
            </a:extLst>
          </p:cNvPr>
          <p:cNvCxnSpPr/>
          <p:nvPr/>
        </p:nvCxnSpPr>
        <p:spPr>
          <a:xfrm>
            <a:off x="822908" y="1351184"/>
            <a:ext cx="10546185" cy="0"/>
          </a:xfrm>
          <a:prstGeom prst="line">
            <a:avLst/>
          </a:prstGeom>
          <a:ln w="19050">
            <a:solidFill>
              <a:srgbClr val="C62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652A351-5A44-4A76-9183-00188C112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32" y="1882980"/>
            <a:ext cx="6975768" cy="392387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7FBA63-14CC-488A-BA7E-651A7CC86BE2}"/>
              </a:ext>
            </a:extLst>
          </p:cNvPr>
          <p:cNvSpPr/>
          <p:nvPr/>
        </p:nvSpPr>
        <p:spPr>
          <a:xfrm>
            <a:off x="377748" y="6407342"/>
            <a:ext cx="84157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액체세제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 빈도수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인스타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1000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블로그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997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맘스홀릭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1482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82cook 23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/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방법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R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일러스트레이터</a:t>
            </a:r>
          </a:p>
        </p:txBody>
      </p:sp>
    </p:spTree>
    <p:extLst>
      <p:ext uri="{BB962C8B-B14F-4D97-AF65-F5344CB8AC3E}">
        <p14:creationId xmlns:p14="http://schemas.microsoft.com/office/powerpoint/2010/main" val="1227148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8F14AA-1BEF-467F-91CB-E0A605642098}"/>
              </a:ext>
            </a:extLst>
          </p:cNvPr>
          <p:cNvSpPr/>
          <p:nvPr/>
        </p:nvSpPr>
        <p:spPr>
          <a:xfrm>
            <a:off x="1476789" y="5648332"/>
            <a:ext cx="923842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소비자는 빨래의 본 기능인 </a:t>
            </a:r>
            <a:r>
              <a:rPr lang="ko-KR" altLang="en-US" sz="2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세탁력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뿐만 아니라 </a:t>
            </a:r>
            <a:r>
              <a:rPr lang="ko-KR" altLang="en-US" sz="22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냄새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ko-KR" altLang="en-US" sz="22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에도 </a:t>
            </a:r>
            <a:r>
              <a:rPr lang="ko-KR" altLang="en-US" sz="22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신경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쓰고 있음 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9" name="그래픽 58">
            <a:extLst>
              <a:ext uri="{FF2B5EF4-FFF2-40B4-BE49-F238E27FC236}">
                <a16:creationId xmlns:a16="http://schemas.microsoft.com/office/drawing/2014/main" id="{0B2D65AB-00D8-4416-887B-AEE67D944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7452" y="6169671"/>
            <a:ext cx="584834" cy="54477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DA75C0C-8695-43CB-B625-69E883F3F2E3}"/>
              </a:ext>
            </a:extLst>
          </p:cNvPr>
          <p:cNvGrpSpPr/>
          <p:nvPr/>
        </p:nvGrpSpPr>
        <p:grpSpPr>
          <a:xfrm>
            <a:off x="7500364" y="1704159"/>
            <a:ext cx="2665267" cy="374658"/>
            <a:chOff x="1411122" y="2267464"/>
            <a:chExt cx="2665267" cy="374658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62B97D51-BD27-4E0F-8D77-A15F8EC8E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11122" y="2267464"/>
              <a:ext cx="2665267" cy="37465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90EE0B-D744-4892-8BD0-38C46C423AD9}"/>
                </a:ext>
              </a:extLst>
            </p:cNvPr>
            <p:cNvSpPr txBox="1"/>
            <p:nvPr/>
          </p:nvSpPr>
          <p:spPr>
            <a:xfrm>
              <a:off x="1478519" y="2277822"/>
              <a:ext cx="259787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빨래</a:t>
              </a:r>
              <a:r>
                <a:rPr lang="en-US" altLang="ko-KR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연관분석</a:t>
              </a:r>
            </a:p>
          </p:txBody>
        </p:sp>
      </p:grpSp>
      <p:pic>
        <p:nvPicPr>
          <p:cNvPr id="3" name="그래픽 2">
            <a:extLst>
              <a:ext uri="{FF2B5EF4-FFF2-40B4-BE49-F238E27FC236}">
                <a16:creationId xmlns:a16="http://schemas.microsoft.com/office/drawing/2014/main" id="{50BF4850-EDF6-446B-AF19-C129E24AB1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2822"/>
          <a:stretch/>
        </p:blipFill>
        <p:spPr>
          <a:xfrm>
            <a:off x="6895263" y="2755899"/>
            <a:ext cx="3875468" cy="25034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B1EEB2-75B8-40CB-818C-EB4028D0C948}"/>
              </a:ext>
            </a:extLst>
          </p:cNvPr>
          <p:cNvSpPr txBox="1"/>
          <p:nvPr/>
        </p:nvSpPr>
        <p:spPr>
          <a:xfrm>
            <a:off x="8244379" y="2899892"/>
            <a:ext cx="1177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방법</a:t>
            </a:r>
            <a:r>
              <a:rPr lang="en-US" altLang="ko-KR" sz="1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세탁</a:t>
            </a:r>
            <a:r>
              <a:rPr lang="en-US" altLang="ko-KR" sz="1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AECD2-87D9-43CC-A982-D66B37195AC5}"/>
              </a:ext>
            </a:extLst>
          </p:cNvPr>
          <p:cNvSpPr txBox="1"/>
          <p:nvPr/>
        </p:nvSpPr>
        <p:spPr>
          <a:xfrm>
            <a:off x="8244379" y="3349483"/>
            <a:ext cx="1177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세제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6C1AFA-581C-475D-AA1B-4CCD130F3AA4}"/>
              </a:ext>
            </a:extLst>
          </p:cNvPr>
          <p:cNvSpPr txBox="1"/>
          <p:nvPr/>
        </p:nvSpPr>
        <p:spPr>
          <a:xfrm>
            <a:off x="8244379" y="3836119"/>
            <a:ext cx="1177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B35F6D-36F7-4C3D-A041-30F5BB3E2748}"/>
              </a:ext>
            </a:extLst>
          </p:cNvPr>
          <p:cNvSpPr txBox="1"/>
          <p:nvPr/>
        </p:nvSpPr>
        <p:spPr>
          <a:xfrm>
            <a:off x="8244379" y="4327271"/>
            <a:ext cx="1177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C1F207-083A-4594-8654-03D891864D09}"/>
              </a:ext>
            </a:extLst>
          </p:cNvPr>
          <p:cNvSpPr txBox="1"/>
          <p:nvPr/>
        </p:nvSpPr>
        <p:spPr>
          <a:xfrm>
            <a:off x="8244379" y="4842795"/>
            <a:ext cx="1177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방법</a:t>
            </a:r>
            <a:r>
              <a:rPr lang="en-US" altLang="ko-KR" sz="1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세제</a:t>
            </a:r>
            <a:r>
              <a:rPr lang="en-US" altLang="ko-KR" sz="1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59F7CD-8FD0-4124-BA82-09C381D1C94F}"/>
              </a:ext>
            </a:extLst>
          </p:cNvPr>
          <p:cNvSpPr txBox="1"/>
          <p:nvPr/>
        </p:nvSpPr>
        <p:spPr>
          <a:xfrm>
            <a:off x="9593496" y="2899892"/>
            <a:ext cx="1177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2.796093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B193B4-C53F-45CD-8323-CF422A8AEB15}"/>
              </a:ext>
            </a:extLst>
          </p:cNvPr>
          <p:cNvSpPr txBox="1"/>
          <p:nvPr/>
        </p:nvSpPr>
        <p:spPr>
          <a:xfrm>
            <a:off x="9593494" y="3349483"/>
            <a:ext cx="1177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2.573034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AE0096-CC1E-48D9-91A9-17E8E70B388C}"/>
              </a:ext>
            </a:extLst>
          </p:cNvPr>
          <p:cNvSpPr txBox="1"/>
          <p:nvPr/>
        </p:nvSpPr>
        <p:spPr>
          <a:xfrm>
            <a:off x="9593494" y="3843486"/>
            <a:ext cx="1177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2.516484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D0F339-6B1E-490F-838C-BED1E973DBB6}"/>
              </a:ext>
            </a:extLst>
          </p:cNvPr>
          <p:cNvSpPr txBox="1"/>
          <p:nvPr/>
        </p:nvSpPr>
        <p:spPr>
          <a:xfrm>
            <a:off x="9593494" y="4320720"/>
            <a:ext cx="1177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2.351154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720916-0FE0-4B8F-9336-6F01B6E5B217}"/>
              </a:ext>
            </a:extLst>
          </p:cNvPr>
          <p:cNvSpPr txBox="1"/>
          <p:nvPr/>
        </p:nvSpPr>
        <p:spPr>
          <a:xfrm>
            <a:off x="9593494" y="4838643"/>
            <a:ext cx="1177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2.341042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F6E6C4-E98F-481D-B081-2FEB3BDDB5A1}"/>
              </a:ext>
            </a:extLst>
          </p:cNvPr>
          <p:cNvGrpSpPr/>
          <p:nvPr/>
        </p:nvGrpSpPr>
        <p:grpSpPr>
          <a:xfrm>
            <a:off x="1988712" y="1704159"/>
            <a:ext cx="2665267" cy="374658"/>
            <a:chOff x="1411122" y="2267464"/>
            <a:chExt cx="2665267" cy="374658"/>
          </a:xfrm>
        </p:grpSpPr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07ED9E03-9E15-47DC-901B-10FE14722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11122" y="2267464"/>
              <a:ext cx="2665267" cy="3746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CE146F-01F8-4412-A8EC-4CD9F267DC2F}"/>
                </a:ext>
              </a:extLst>
            </p:cNvPr>
            <p:cNvSpPr txBox="1"/>
            <p:nvPr/>
          </p:nvSpPr>
          <p:spPr>
            <a:xfrm>
              <a:off x="1478519" y="2277822"/>
              <a:ext cx="259787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빨래</a:t>
              </a:r>
              <a:r>
                <a:rPr lang="en-US" altLang="ko-KR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7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워드클라우드</a:t>
              </a:r>
              <a:endParaRPr lang="ko-KR" altLang="en-US" sz="1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65CA8C-EABE-4ECF-8FC5-21824D24D9BB}"/>
              </a:ext>
            </a:extLst>
          </p:cNvPr>
          <p:cNvGrpSpPr/>
          <p:nvPr/>
        </p:nvGrpSpPr>
        <p:grpSpPr>
          <a:xfrm>
            <a:off x="1638989" y="2201875"/>
            <a:ext cx="3364712" cy="3180595"/>
            <a:chOff x="1493159" y="2327433"/>
            <a:chExt cx="3392444" cy="320681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A49D01C-9BA6-4ABB-B064-AC7F5C5ED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3159" y="2327433"/>
              <a:ext cx="3392444" cy="3206810"/>
            </a:xfrm>
            <a:prstGeom prst="rect">
              <a:avLst/>
            </a:prstGeom>
          </p:spPr>
        </p:pic>
        <p:pic>
          <p:nvPicPr>
            <p:cNvPr id="57" name="그래픽 56">
              <a:extLst>
                <a:ext uri="{FF2B5EF4-FFF2-40B4-BE49-F238E27FC236}">
                  <a16:creationId xmlns:a16="http://schemas.microsoft.com/office/drawing/2014/main" id="{7946A113-3398-414F-885C-A188C9B7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7028549">
              <a:off x="2137846" y="4028529"/>
              <a:ext cx="2238300" cy="442056"/>
            </a:xfrm>
            <a:prstGeom prst="rect">
              <a:avLst/>
            </a:prstGeom>
          </p:spPr>
        </p:pic>
        <p:pic>
          <p:nvPicPr>
            <p:cNvPr id="63" name="그래픽 62">
              <a:extLst>
                <a:ext uri="{FF2B5EF4-FFF2-40B4-BE49-F238E27FC236}">
                  <a16:creationId xmlns:a16="http://schemas.microsoft.com/office/drawing/2014/main" id="{13576417-1F37-4BFE-BAA3-19784863C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4810790">
              <a:off x="2056274" y="3635275"/>
              <a:ext cx="1242602" cy="646177"/>
            </a:xfrm>
            <a:prstGeom prst="rect">
              <a:avLst/>
            </a:prstGeom>
          </p:spPr>
        </p:pic>
        <p:pic>
          <p:nvPicPr>
            <p:cNvPr id="64" name="그래픽 63">
              <a:extLst>
                <a:ext uri="{FF2B5EF4-FFF2-40B4-BE49-F238E27FC236}">
                  <a16:creationId xmlns:a16="http://schemas.microsoft.com/office/drawing/2014/main" id="{FBF9804E-7BE3-4439-8DF5-2B2CB5335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2815965">
              <a:off x="3285349" y="2751615"/>
              <a:ext cx="1131814" cy="646177"/>
            </a:xfrm>
            <a:prstGeom prst="rect">
              <a:avLst/>
            </a:prstGeom>
          </p:spPr>
        </p:pic>
        <p:pic>
          <p:nvPicPr>
            <p:cNvPr id="65" name="그래픽 64">
              <a:extLst>
                <a:ext uri="{FF2B5EF4-FFF2-40B4-BE49-F238E27FC236}">
                  <a16:creationId xmlns:a16="http://schemas.microsoft.com/office/drawing/2014/main" id="{C4FBF684-DF72-483A-90C9-F168E2817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35011" y="3362009"/>
              <a:ext cx="421654" cy="380681"/>
            </a:xfrm>
            <a:prstGeom prst="rect">
              <a:avLst/>
            </a:prstGeom>
          </p:spPr>
        </p:pic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CE41A34-EBC0-4BA7-B242-FFE1BA20B1A0}"/>
              </a:ext>
            </a:extLst>
          </p:cNvPr>
          <p:cNvSpPr/>
          <p:nvPr/>
        </p:nvSpPr>
        <p:spPr>
          <a:xfrm>
            <a:off x="190903" y="204437"/>
            <a:ext cx="2866490" cy="369332"/>
          </a:xfrm>
          <a:prstGeom prst="rect">
            <a:avLst/>
          </a:prstGeom>
          <a:solidFill>
            <a:srgbClr val="C62180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마케팅 분석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분석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8CF7B2-A603-46C3-87CB-7AB231DA207D}"/>
              </a:ext>
            </a:extLst>
          </p:cNvPr>
          <p:cNvSpPr txBox="1"/>
          <p:nvPr/>
        </p:nvSpPr>
        <p:spPr>
          <a:xfrm>
            <a:off x="772884" y="829844"/>
            <a:ext cx="10580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소비자는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빨래</a:t>
            </a:r>
            <a:r>
              <a:rPr lang="en-US" altLang="ko-KR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때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냄새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예민하다 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EA897A0-2E16-4E0B-BFB1-CC1769850C99}"/>
              </a:ext>
            </a:extLst>
          </p:cNvPr>
          <p:cNvCxnSpPr/>
          <p:nvPr/>
        </p:nvCxnSpPr>
        <p:spPr>
          <a:xfrm>
            <a:off x="822908" y="1351184"/>
            <a:ext cx="10546185" cy="0"/>
          </a:xfrm>
          <a:prstGeom prst="line">
            <a:avLst/>
          </a:prstGeom>
          <a:ln w="19050">
            <a:solidFill>
              <a:srgbClr val="C62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6E7852-C0A8-4DB1-9D83-D9BA2CA09D20}"/>
              </a:ext>
            </a:extLst>
          </p:cNvPr>
          <p:cNvSpPr/>
          <p:nvPr/>
        </p:nvSpPr>
        <p:spPr>
          <a:xfrm>
            <a:off x="7020560" y="2899892"/>
            <a:ext cx="995680" cy="2215750"/>
          </a:xfrm>
          <a:prstGeom prst="rect">
            <a:avLst/>
          </a:prstGeom>
          <a:solidFill>
            <a:srgbClr val="C3B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F08098-04A0-4002-9C8D-F7099E804A6C}"/>
              </a:ext>
            </a:extLst>
          </p:cNvPr>
          <p:cNvSpPr txBox="1"/>
          <p:nvPr/>
        </p:nvSpPr>
        <p:spPr>
          <a:xfrm>
            <a:off x="6895264" y="3682230"/>
            <a:ext cx="1177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냄새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18E8EF-6EE5-4191-A230-B967CE3B764F}"/>
              </a:ext>
            </a:extLst>
          </p:cNvPr>
          <p:cNvSpPr txBox="1"/>
          <p:nvPr/>
        </p:nvSpPr>
        <p:spPr>
          <a:xfrm>
            <a:off x="6863890" y="2167024"/>
            <a:ext cx="3926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빨래 </a:t>
            </a:r>
            <a:r>
              <a:rPr lang="ko-KR" altLang="en-US" dirty="0" err="1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워드클라우드에서</a:t>
            </a:r>
            <a:endParaRPr lang="en-US" altLang="ko-KR" dirty="0">
              <a:solidFill>
                <a:srgbClr val="76255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냄새</a:t>
            </a:r>
            <a:r>
              <a:rPr lang="en-US" altLang="ko-KR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 </a:t>
            </a:r>
            <a:r>
              <a:rPr lang="ko-KR" altLang="en-US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키워드에 대한 강한 상관관계 추출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4C6286C-E1AD-4B80-B975-071D7A21DD58}"/>
              </a:ext>
            </a:extLst>
          </p:cNvPr>
          <p:cNvCxnSpPr>
            <a:cxnSpLocks/>
          </p:cNvCxnSpPr>
          <p:nvPr/>
        </p:nvCxnSpPr>
        <p:spPr>
          <a:xfrm>
            <a:off x="4463143" y="2795974"/>
            <a:ext cx="2432121" cy="1113328"/>
          </a:xfrm>
          <a:prstGeom prst="straightConnector1">
            <a:avLst/>
          </a:prstGeom>
          <a:ln w="57150">
            <a:solidFill>
              <a:srgbClr val="7625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B790C68-9B16-4103-AEF9-F63F7567D782}"/>
              </a:ext>
            </a:extLst>
          </p:cNvPr>
          <p:cNvSpPr/>
          <p:nvPr/>
        </p:nvSpPr>
        <p:spPr>
          <a:xfrm>
            <a:off x="374797" y="6393899"/>
            <a:ext cx="81229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빨래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인스타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1000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블로그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984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맘스홀릭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1370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82cook 796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)/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방법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R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일러스트레이터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Tagxedo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736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F6E6C4-E98F-481D-B081-2FEB3BDDB5A1}"/>
              </a:ext>
            </a:extLst>
          </p:cNvPr>
          <p:cNvGrpSpPr/>
          <p:nvPr/>
        </p:nvGrpSpPr>
        <p:grpSpPr>
          <a:xfrm>
            <a:off x="1227640" y="1705745"/>
            <a:ext cx="2665267" cy="374658"/>
            <a:chOff x="1411122" y="2267464"/>
            <a:chExt cx="2665267" cy="374658"/>
          </a:xfrm>
        </p:grpSpPr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07ED9E03-9E15-47DC-901B-10FE14722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1122" y="2267464"/>
              <a:ext cx="2665267" cy="3746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CE146F-01F8-4412-A8EC-4CD9F267DC2F}"/>
                </a:ext>
              </a:extLst>
            </p:cNvPr>
            <p:cNvSpPr txBox="1"/>
            <p:nvPr/>
          </p:nvSpPr>
          <p:spPr>
            <a:xfrm>
              <a:off x="1478519" y="2277822"/>
              <a:ext cx="259787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냄새 제거</a:t>
              </a:r>
              <a:r>
                <a:rPr lang="en-US" altLang="ko-KR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7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워드클라우드</a:t>
              </a:r>
              <a:endParaRPr lang="ko-KR" altLang="en-US" sz="1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DA75C0C-8695-43CB-B625-69E883F3F2E3}"/>
              </a:ext>
            </a:extLst>
          </p:cNvPr>
          <p:cNvGrpSpPr/>
          <p:nvPr/>
        </p:nvGrpSpPr>
        <p:grpSpPr>
          <a:xfrm>
            <a:off x="8467403" y="1705745"/>
            <a:ext cx="2813674" cy="625911"/>
            <a:chOff x="1411122" y="2267464"/>
            <a:chExt cx="2665267" cy="625911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62B97D51-BD27-4E0F-8D77-A15F8EC8E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1122" y="2267464"/>
              <a:ext cx="2665267" cy="37465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90EE0B-D744-4892-8BD0-38C46C423AD9}"/>
                </a:ext>
              </a:extLst>
            </p:cNvPr>
            <p:cNvSpPr txBox="1"/>
            <p:nvPr/>
          </p:nvSpPr>
          <p:spPr>
            <a:xfrm>
              <a:off x="1478519" y="2277822"/>
              <a:ext cx="259787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향기제품 시장 규모의 증가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48AD737-ABD4-4E00-A0C6-2BB236CA7097}"/>
              </a:ext>
            </a:extLst>
          </p:cNvPr>
          <p:cNvGrpSpPr/>
          <p:nvPr/>
        </p:nvGrpSpPr>
        <p:grpSpPr>
          <a:xfrm>
            <a:off x="5267746" y="1705745"/>
            <a:ext cx="2665267" cy="374658"/>
            <a:chOff x="1411122" y="2267464"/>
            <a:chExt cx="2665267" cy="374658"/>
          </a:xfrm>
        </p:grpSpPr>
        <p:pic>
          <p:nvPicPr>
            <p:cNvPr id="59" name="그래픽 58">
              <a:extLst>
                <a:ext uri="{FF2B5EF4-FFF2-40B4-BE49-F238E27FC236}">
                  <a16:creationId xmlns:a16="http://schemas.microsoft.com/office/drawing/2014/main" id="{A5628E7F-0200-4BD9-90DF-A2B028815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1122" y="2267464"/>
              <a:ext cx="2665267" cy="37465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21B1D3D-0ABE-4283-9D4A-9F098638C8F4}"/>
                </a:ext>
              </a:extLst>
            </p:cNvPr>
            <p:cNvSpPr txBox="1"/>
            <p:nvPr/>
          </p:nvSpPr>
          <p:spPr>
            <a:xfrm>
              <a:off x="1478519" y="2277822"/>
              <a:ext cx="259787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향기제품에 대한 관심 증가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1664E6-7BC8-4832-9494-78A0825FC270}"/>
              </a:ext>
            </a:extLst>
          </p:cNvPr>
          <p:cNvGrpSpPr/>
          <p:nvPr/>
        </p:nvGrpSpPr>
        <p:grpSpPr>
          <a:xfrm>
            <a:off x="4778750" y="2328457"/>
            <a:ext cx="6739857" cy="2704811"/>
            <a:chOff x="4465817" y="2613480"/>
            <a:chExt cx="6739857" cy="2704811"/>
          </a:xfrm>
        </p:grpSpPr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74A4A477-1ADA-4813-AD75-4F0895E03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817" y="2613480"/>
              <a:ext cx="6739857" cy="2704811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04F23D8-E7A5-4A64-AAE7-F201341190A0}"/>
                </a:ext>
              </a:extLst>
            </p:cNvPr>
            <p:cNvGrpSpPr/>
            <p:nvPr/>
          </p:nvGrpSpPr>
          <p:grpSpPr>
            <a:xfrm>
              <a:off x="4640585" y="2744141"/>
              <a:ext cx="6326897" cy="2502396"/>
              <a:chOff x="4640585" y="2744141"/>
              <a:chExt cx="6326897" cy="2502396"/>
            </a:xfrm>
          </p:grpSpPr>
          <p:pic>
            <p:nvPicPr>
              <p:cNvPr id="29" name="그래픽 28">
                <a:extLst>
                  <a:ext uri="{FF2B5EF4-FFF2-40B4-BE49-F238E27FC236}">
                    <a16:creationId xmlns:a16="http://schemas.microsoft.com/office/drawing/2014/main" id="{ED43A1BD-5EC4-42B8-8AF2-C63C019B20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b="8834"/>
              <a:stretch/>
            </p:blipFill>
            <p:spPr>
              <a:xfrm>
                <a:off x="4640585" y="2744141"/>
                <a:ext cx="3368042" cy="1952235"/>
              </a:xfrm>
              <a:prstGeom prst="rect">
                <a:avLst/>
              </a:prstGeom>
            </p:spPr>
          </p:pic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B19AEF4-9921-415F-83E2-0705ACE6538F}"/>
                  </a:ext>
                </a:extLst>
              </p:cNvPr>
              <p:cNvSpPr/>
              <p:nvPr/>
            </p:nvSpPr>
            <p:spPr>
              <a:xfrm>
                <a:off x="4848996" y="5000316"/>
                <a:ext cx="3038306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출처</a:t>
                </a:r>
                <a:r>
                  <a:rPr lang="en-US" altLang="ko-KR" sz="1000" dirty="0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: </a:t>
                </a:r>
                <a:r>
                  <a:rPr lang="ko-KR" alt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네이버</a:t>
                </a:r>
                <a:r>
                  <a:rPr lang="ko-KR" altLang="en-US" sz="1000" dirty="0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데이터랩</a:t>
                </a:r>
                <a:r>
                  <a:rPr lang="ko-KR" altLang="en-US" sz="1000" dirty="0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쇼핑트렌드</a:t>
                </a:r>
                <a:r>
                  <a:rPr lang="ko-KR" altLang="en-US" sz="1000" dirty="0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sz="1000" dirty="0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2018.8-2019.9</a:t>
                </a:r>
                <a:endParaRPr lang="ko-KR" altLang="en-US" sz="1000" dirty="0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grpSp>
            <p:nvGrpSpPr>
              <p:cNvPr id="1033" name="그룹 1032">
                <a:extLst>
                  <a:ext uri="{FF2B5EF4-FFF2-40B4-BE49-F238E27FC236}">
                    <a16:creationId xmlns:a16="http://schemas.microsoft.com/office/drawing/2014/main" id="{CAF63561-30EC-43AC-BF4C-EC9AC0B40D05}"/>
                  </a:ext>
                </a:extLst>
              </p:cNvPr>
              <p:cNvGrpSpPr/>
              <p:nvPr/>
            </p:nvGrpSpPr>
            <p:grpSpPr>
              <a:xfrm>
                <a:off x="8503233" y="2853457"/>
                <a:ext cx="2294171" cy="1751139"/>
                <a:chOff x="7911898" y="2889878"/>
                <a:chExt cx="2173419" cy="1658969"/>
              </a:xfrm>
            </p:grpSpPr>
            <p:grpSp>
              <p:nvGrpSpPr>
                <p:cNvPr id="1031" name="그룹 1030">
                  <a:extLst>
                    <a:ext uri="{FF2B5EF4-FFF2-40B4-BE49-F238E27FC236}">
                      <a16:creationId xmlns:a16="http://schemas.microsoft.com/office/drawing/2014/main" id="{BF5FA0B5-5DE2-4D14-A3B5-1BF98441DACE}"/>
                    </a:ext>
                  </a:extLst>
                </p:cNvPr>
                <p:cNvGrpSpPr/>
                <p:nvPr/>
              </p:nvGrpSpPr>
              <p:grpSpPr>
                <a:xfrm>
                  <a:off x="7911898" y="2889878"/>
                  <a:ext cx="2173419" cy="1658969"/>
                  <a:chOff x="7911898" y="2889878"/>
                  <a:chExt cx="2173419" cy="1658969"/>
                </a:xfrm>
              </p:grpSpPr>
              <p:pic>
                <p:nvPicPr>
                  <p:cNvPr id="62" name="그래픽 61">
                    <a:extLst>
                      <a:ext uri="{FF2B5EF4-FFF2-40B4-BE49-F238E27FC236}">
                        <a16:creationId xmlns:a16="http://schemas.microsoft.com/office/drawing/2014/main" id="{C3A610E7-D180-4F30-9C14-919929C5DA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11898" y="2889878"/>
                    <a:ext cx="1546709" cy="1658969"/>
                  </a:xfrm>
                  <a:prstGeom prst="rect">
                    <a:avLst/>
                  </a:prstGeom>
                </p:spPr>
              </p:pic>
              <p:pic>
                <p:nvPicPr>
                  <p:cNvPr id="63" name="그래픽 62">
                    <a:extLst>
                      <a:ext uri="{FF2B5EF4-FFF2-40B4-BE49-F238E27FC236}">
                        <a16:creationId xmlns:a16="http://schemas.microsoft.com/office/drawing/2014/main" id="{02668C94-4E8D-42F2-B4ED-72D26CACC6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30139" y="3492050"/>
                    <a:ext cx="755178" cy="802377"/>
                  </a:xfrm>
                  <a:prstGeom prst="rect">
                    <a:avLst/>
                  </a:prstGeom>
                </p:spPr>
              </p:pic>
              <p:grpSp>
                <p:nvGrpSpPr>
                  <p:cNvPr id="1030" name="그룹 1029">
                    <a:extLst>
                      <a:ext uri="{FF2B5EF4-FFF2-40B4-BE49-F238E27FC236}">
                        <a16:creationId xmlns:a16="http://schemas.microsoft.com/office/drawing/2014/main" id="{78272B6D-058D-4840-AA98-48DEC41BCC1D}"/>
                      </a:ext>
                    </a:extLst>
                  </p:cNvPr>
                  <p:cNvGrpSpPr/>
                  <p:nvPr/>
                </p:nvGrpSpPr>
                <p:grpSpPr>
                  <a:xfrm>
                    <a:off x="8966784" y="4043857"/>
                    <a:ext cx="459870" cy="101423"/>
                    <a:chOff x="8966784" y="4043857"/>
                    <a:chExt cx="459870" cy="101423"/>
                  </a:xfrm>
                </p:grpSpPr>
                <p:sp>
                  <p:nvSpPr>
                    <p:cNvPr id="1024" name="타원 1023">
                      <a:extLst>
                        <a:ext uri="{FF2B5EF4-FFF2-40B4-BE49-F238E27FC236}">
                          <a16:creationId xmlns:a16="http://schemas.microsoft.com/office/drawing/2014/main" id="{1488A8C8-91C6-49FE-A350-F0721D1DA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6784" y="4043857"/>
                      <a:ext cx="101423" cy="101423"/>
                    </a:xfrm>
                    <a:prstGeom prst="ellipse">
                      <a:avLst/>
                    </a:prstGeom>
                    <a:solidFill>
                      <a:srgbClr val="9E9E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029" name="직선 연결선 1028">
                      <a:extLst>
                        <a:ext uri="{FF2B5EF4-FFF2-40B4-BE49-F238E27FC236}">
                          <a16:creationId xmlns:a16="http://schemas.microsoft.com/office/drawing/2014/main" id="{6345E0C9-F540-4646-9D5B-2866A7B661B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058682" y="4094568"/>
                      <a:ext cx="367972" cy="0"/>
                    </a:xfrm>
                    <a:prstGeom prst="line">
                      <a:avLst/>
                    </a:prstGeom>
                    <a:ln w="28575">
                      <a:solidFill>
                        <a:srgbClr val="9E9EB8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F31EE57-1C77-4580-9BBD-B860532774EE}"/>
                    </a:ext>
                  </a:extLst>
                </p:cNvPr>
                <p:cNvSpPr txBox="1"/>
                <p:nvPr/>
              </p:nvSpPr>
              <p:spPr>
                <a:xfrm>
                  <a:off x="8117700" y="3761740"/>
                  <a:ext cx="914400" cy="379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dirty="0">
                      <a:solidFill>
                        <a:srgbClr val="762556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3</a:t>
                  </a:r>
                  <a:r>
                    <a:rPr lang="ko-KR" altLang="en-US" sz="2000" dirty="0">
                      <a:solidFill>
                        <a:srgbClr val="762556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조 원</a:t>
                  </a:r>
                </a:p>
              </p:txBody>
            </p:sp>
            <p:sp>
              <p:nvSpPr>
                <p:cNvPr id="1032" name="TextBox 1031">
                  <a:extLst>
                    <a:ext uri="{FF2B5EF4-FFF2-40B4-BE49-F238E27FC236}">
                      <a16:creationId xmlns:a16="http://schemas.microsoft.com/office/drawing/2014/main" id="{8CB470FB-A3F7-4F2E-89CD-F94880DADF27}"/>
                    </a:ext>
                  </a:extLst>
                </p:cNvPr>
                <p:cNvSpPr txBox="1"/>
                <p:nvPr/>
              </p:nvSpPr>
              <p:spPr>
                <a:xfrm>
                  <a:off x="9367647" y="3768136"/>
                  <a:ext cx="540936" cy="495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rgbClr val="762556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10%</a:t>
                  </a:r>
                </a:p>
                <a:p>
                  <a:pPr algn="ctr"/>
                  <a:r>
                    <a:rPr lang="ko-KR" altLang="en-US" sz="1400" dirty="0">
                      <a:solidFill>
                        <a:srgbClr val="762556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증가</a:t>
                  </a:r>
                </a:p>
              </p:txBody>
            </p:sp>
          </p:grp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973C3ED5-96E0-4A99-9E9A-E074F14E7F2B}"/>
                  </a:ext>
                </a:extLst>
              </p:cNvPr>
              <p:cNvSpPr/>
              <p:nvPr/>
            </p:nvSpPr>
            <p:spPr>
              <a:xfrm>
                <a:off x="8535406" y="5000316"/>
                <a:ext cx="243207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출처</a:t>
                </a:r>
                <a:r>
                  <a:rPr lang="en-US" altLang="ko-KR" sz="1000" dirty="0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: </a:t>
                </a:r>
                <a:r>
                  <a:rPr lang="ko-KR" altLang="en-US" sz="1000" dirty="0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중앙일보</a:t>
                </a:r>
                <a:r>
                  <a:rPr lang="en-US" altLang="ko-KR" sz="1000" dirty="0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1000" dirty="0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유지연 기자</a:t>
                </a:r>
                <a:r>
                  <a:rPr lang="en-US" altLang="ko-KR" sz="1000" dirty="0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2019.06 </a:t>
                </a:r>
                <a:r>
                  <a:rPr lang="ko-KR" altLang="en-US" sz="1000" dirty="0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기사</a:t>
                </a:r>
              </a:p>
            </p:txBody>
          </p:sp>
        </p:grpSp>
      </p:grpSp>
      <p:pic>
        <p:nvPicPr>
          <p:cNvPr id="75" name="그래픽 74">
            <a:extLst>
              <a:ext uri="{FF2B5EF4-FFF2-40B4-BE49-F238E27FC236}">
                <a16:creationId xmlns:a16="http://schemas.microsoft.com/office/drawing/2014/main" id="{34C57448-DE08-4EC3-B5AF-0B9EA88E82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97452" y="6169671"/>
            <a:ext cx="584834" cy="54477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B2FF28F-681D-43B0-BEAD-08200D5455DC}"/>
              </a:ext>
            </a:extLst>
          </p:cNvPr>
          <p:cNvGrpSpPr/>
          <p:nvPr/>
        </p:nvGrpSpPr>
        <p:grpSpPr>
          <a:xfrm>
            <a:off x="418959" y="2388356"/>
            <a:ext cx="4282628" cy="2630542"/>
            <a:chOff x="772079" y="2559093"/>
            <a:chExt cx="3601788" cy="221234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402D072-2F7F-4BF3-A51E-0C6F851DD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079" y="2559093"/>
              <a:ext cx="3601788" cy="2212346"/>
            </a:xfrm>
            <a:prstGeom prst="rect">
              <a:avLst/>
            </a:prstGeom>
          </p:spPr>
        </p:pic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DD8AEFD8-6C66-4E4F-9498-FC1EBF06D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56538" y="3386790"/>
              <a:ext cx="1826148" cy="646177"/>
            </a:xfrm>
            <a:prstGeom prst="rect">
              <a:avLst/>
            </a:prstGeom>
          </p:spPr>
        </p:pic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B55F6B21-9C60-4282-AB8B-6C6DC8895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982686" y="3250590"/>
              <a:ext cx="767764" cy="817713"/>
            </a:xfrm>
            <a:prstGeom prst="rect">
              <a:avLst/>
            </a:prstGeom>
          </p:spPr>
        </p:pic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C90DDE-F406-4B9E-B8AB-EDB070E42376}"/>
              </a:ext>
            </a:extLst>
          </p:cNvPr>
          <p:cNvSpPr/>
          <p:nvPr/>
        </p:nvSpPr>
        <p:spPr>
          <a:xfrm>
            <a:off x="4764237" y="5648318"/>
            <a:ext cx="65701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향에 대한 </a:t>
            </a:r>
            <a:r>
              <a:rPr lang="ko-KR" altLang="en-US" sz="20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소비자의 관심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ko-KR" altLang="en-US" sz="20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시장 규모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꾸준한 상승세를 보임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F6A09F1-E590-4E40-B27C-3ECB122DF2CD}"/>
              </a:ext>
            </a:extLst>
          </p:cNvPr>
          <p:cNvSpPr/>
          <p:nvPr/>
        </p:nvSpPr>
        <p:spPr>
          <a:xfrm>
            <a:off x="190903" y="204437"/>
            <a:ext cx="2866490" cy="369332"/>
          </a:xfrm>
          <a:prstGeom prst="rect">
            <a:avLst/>
          </a:prstGeom>
          <a:solidFill>
            <a:srgbClr val="C62180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마케팅 분석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분석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E6EFC1-860B-4483-AD86-BFE2E259FB8B}"/>
              </a:ext>
            </a:extLst>
          </p:cNvPr>
          <p:cNvSpPr txBox="1"/>
          <p:nvPr/>
        </p:nvSpPr>
        <p:spPr>
          <a:xfrm>
            <a:off x="772884" y="829844"/>
            <a:ext cx="10580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소비자는 </a:t>
            </a:r>
            <a:r>
              <a:rPr lang="en-US" altLang="ko-KR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냄새 제거</a:t>
            </a:r>
            <a:r>
              <a:rPr lang="en-US" altLang="ko-KR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수단 중 하나로 </a:t>
            </a:r>
            <a:r>
              <a:rPr lang="ko-KR" altLang="en-US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선택한다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0E892E-3789-4CB0-A163-3F6B46C450A7}"/>
              </a:ext>
            </a:extLst>
          </p:cNvPr>
          <p:cNvCxnSpPr/>
          <p:nvPr/>
        </p:nvCxnSpPr>
        <p:spPr>
          <a:xfrm>
            <a:off x="822908" y="1351184"/>
            <a:ext cx="10546185" cy="0"/>
          </a:xfrm>
          <a:prstGeom prst="line">
            <a:avLst/>
          </a:prstGeom>
          <a:ln w="19050">
            <a:solidFill>
              <a:srgbClr val="C62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519527-56B2-4120-860B-E353D7E79888}"/>
              </a:ext>
            </a:extLst>
          </p:cNvPr>
          <p:cNvSpPr/>
          <p:nvPr/>
        </p:nvSpPr>
        <p:spPr>
          <a:xfrm>
            <a:off x="9129448" y="4360299"/>
            <a:ext cx="1646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매년 </a:t>
            </a:r>
            <a:r>
              <a:rPr lang="en-US" altLang="ko-KR" sz="16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10%</a:t>
            </a:r>
            <a:r>
              <a:rPr lang="ko-KR" altLang="en-US" sz="16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씩 성장</a:t>
            </a: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CAFD7ECC-87B3-4E82-ACCD-793718FAE1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92698"/>
          <a:stretch/>
        </p:blipFill>
        <p:spPr>
          <a:xfrm>
            <a:off x="4915172" y="4512605"/>
            <a:ext cx="3368042" cy="15636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4E76E75-E3C0-4376-A1EF-4B477287B784}"/>
              </a:ext>
            </a:extLst>
          </p:cNvPr>
          <p:cNvSpPr/>
          <p:nvPr/>
        </p:nvSpPr>
        <p:spPr>
          <a:xfrm>
            <a:off x="452172" y="5105338"/>
            <a:ext cx="42162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냄새제거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wc100 (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맘스홀릭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975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블로그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1000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인스타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1000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82cook 1074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 분석 방법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R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Tagxedo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6327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F6E6C4-E98F-481D-B081-2FEB3BDDB5A1}"/>
              </a:ext>
            </a:extLst>
          </p:cNvPr>
          <p:cNvGrpSpPr/>
          <p:nvPr/>
        </p:nvGrpSpPr>
        <p:grpSpPr>
          <a:xfrm>
            <a:off x="1227640" y="1705745"/>
            <a:ext cx="2665267" cy="374658"/>
            <a:chOff x="1411122" y="2267464"/>
            <a:chExt cx="2665267" cy="374658"/>
          </a:xfrm>
        </p:grpSpPr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07ED9E03-9E15-47DC-901B-10FE14722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1122" y="2267464"/>
              <a:ext cx="2665267" cy="3746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CE146F-01F8-4412-A8EC-4CD9F267DC2F}"/>
                </a:ext>
              </a:extLst>
            </p:cNvPr>
            <p:cNvSpPr txBox="1"/>
            <p:nvPr/>
          </p:nvSpPr>
          <p:spPr>
            <a:xfrm>
              <a:off x="1478519" y="2277822"/>
              <a:ext cx="259787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냄새 제거</a:t>
              </a:r>
              <a:r>
                <a:rPr lang="en-US" altLang="ko-KR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7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워드클라우드</a:t>
              </a:r>
              <a:endParaRPr lang="ko-KR" altLang="en-US" sz="1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DA75C0C-8695-43CB-B625-69E883F3F2E3}"/>
              </a:ext>
            </a:extLst>
          </p:cNvPr>
          <p:cNvGrpSpPr/>
          <p:nvPr/>
        </p:nvGrpSpPr>
        <p:grpSpPr>
          <a:xfrm>
            <a:off x="8467403" y="1705745"/>
            <a:ext cx="2813674" cy="625911"/>
            <a:chOff x="1411122" y="2267464"/>
            <a:chExt cx="2665267" cy="625911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62B97D51-BD27-4E0F-8D77-A15F8EC8E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1122" y="2267464"/>
              <a:ext cx="2665267" cy="37465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90EE0B-D744-4892-8BD0-38C46C423AD9}"/>
                </a:ext>
              </a:extLst>
            </p:cNvPr>
            <p:cNvSpPr txBox="1"/>
            <p:nvPr/>
          </p:nvSpPr>
          <p:spPr>
            <a:xfrm>
              <a:off x="1478519" y="2277822"/>
              <a:ext cx="259787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향기제품 시장 규모의 증가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48AD737-ABD4-4E00-A0C6-2BB236CA7097}"/>
              </a:ext>
            </a:extLst>
          </p:cNvPr>
          <p:cNvGrpSpPr/>
          <p:nvPr/>
        </p:nvGrpSpPr>
        <p:grpSpPr>
          <a:xfrm>
            <a:off x="5267746" y="1705745"/>
            <a:ext cx="2665267" cy="374658"/>
            <a:chOff x="1411122" y="2267464"/>
            <a:chExt cx="2665267" cy="374658"/>
          </a:xfrm>
        </p:grpSpPr>
        <p:pic>
          <p:nvPicPr>
            <p:cNvPr id="59" name="그래픽 58">
              <a:extLst>
                <a:ext uri="{FF2B5EF4-FFF2-40B4-BE49-F238E27FC236}">
                  <a16:creationId xmlns:a16="http://schemas.microsoft.com/office/drawing/2014/main" id="{A5628E7F-0200-4BD9-90DF-A2B028815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1122" y="2267464"/>
              <a:ext cx="2665267" cy="37465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21B1D3D-0ABE-4283-9D4A-9F098638C8F4}"/>
                </a:ext>
              </a:extLst>
            </p:cNvPr>
            <p:cNvSpPr txBox="1"/>
            <p:nvPr/>
          </p:nvSpPr>
          <p:spPr>
            <a:xfrm>
              <a:off x="1478519" y="2277822"/>
              <a:ext cx="259787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향기제품에 대한 관심 증가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1664E6-7BC8-4832-9494-78A0825FC270}"/>
              </a:ext>
            </a:extLst>
          </p:cNvPr>
          <p:cNvGrpSpPr/>
          <p:nvPr/>
        </p:nvGrpSpPr>
        <p:grpSpPr>
          <a:xfrm>
            <a:off x="4778750" y="2328457"/>
            <a:ext cx="6739857" cy="2704811"/>
            <a:chOff x="4465817" y="2613480"/>
            <a:chExt cx="6739857" cy="2704811"/>
          </a:xfrm>
        </p:grpSpPr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74A4A477-1ADA-4813-AD75-4F0895E03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817" y="2613480"/>
              <a:ext cx="6739857" cy="2704811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04F23D8-E7A5-4A64-AAE7-F201341190A0}"/>
                </a:ext>
              </a:extLst>
            </p:cNvPr>
            <p:cNvGrpSpPr/>
            <p:nvPr/>
          </p:nvGrpSpPr>
          <p:grpSpPr>
            <a:xfrm>
              <a:off x="4640585" y="2744141"/>
              <a:ext cx="6326897" cy="2502396"/>
              <a:chOff x="4640585" y="2744141"/>
              <a:chExt cx="6326897" cy="2502396"/>
            </a:xfrm>
          </p:grpSpPr>
          <p:pic>
            <p:nvPicPr>
              <p:cNvPr id="29" name="그래픽 28">
                <a:extLst>
                  <a:ext uri="{FF2B5EF4-FFF2-40B4-BE49-F238E27FC236}">
                    <a16:creationId xmlns:a16="http://schemas.microsoft.com/office/drawing/2014/main" id="{ED43A1BD-5EC4-42B8-8AF2-C63C019B20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b="8834"/>
              <a:stretch/>
            </p:blipFill>
            <p:spPr>
              <a:xfrm>
                <a:off x="4640585" y="2744141"/>
                <a:ext cx="3368042" cy="1952235"/>
              </a:xfrm>
              <a:prstGeom prst="rect">
                <a:avLst/>
              </a:prstGeom>
            </p:spPr>
          </p:pic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B19AEF4-9921-415F-83E2-0705ACE6538F}"/>
                  </a:ext>
                </a:extLst>
              </p:cNvPr>
              <p:cNvSpPr/>
              <p:nvPr/>
            </p:nvSpPr>
            <p:spPr>
              <a:xfrm>
                <a:off x="4848996" y="5000316"/>
                <a:ext cx="3038306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출처</a:t>
                </a:r>
                <a:r>
                  <a:rPr lang="en-US" altLang="ko-KR" sz="1000" dirty="0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: </a:t>
                </a:r>
                <a:r>
                  <a:rPr lang="ko-KR" alt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네이버</a:t>
                </a:r>
                <a:r>
                  <a:rPr lang="ko-KR" altLang="en-US" sz="1000" dirty="0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데이터랩</a:t>
                </a:r>
                <a:r>
                  <a:rPr lang="ko-KR" altLang="en-US" sz="1000" dirty="0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1000" dirty="0" err="1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쇼핑트렌드</a:t>
                </a:r>
                <a:r>
                  <a:rPr lang="ko-KR" altLang="en-US" sz="1000" dirty="0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sz="1000" dirty="0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2018.8-2019.9</a:t>
                </a:r>
                <a:endParaRPr lang="ko-KR" altLang="en-US" sz="1000" dirty="0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grpSp>
            <p:nvGrpSpPr>
              <p:cNvPr id="1033" name="그룹 1032">
                <a:extLst>
                  <a:ext uri="{FF2B5EF4-FFF2-40B4-BE49-F238E27FC236}">
                    <a16:creationId xmlns:a16="http://schemas.microsoft.com/office/drawing/2014/main" id="{CAF63561-30EC-43AC-BF4C-EC9AC0B40D05}"/>
                  </a:ext>
                </a:extLst>
              </p:cNvPr>
              <p:cNvGrpSpPr/>
              <p:nvPr/>
            </p:nvGrpSpPr>
            <p:grpSpPr>
              <a:xfrm>
                <a:off x="8503233" y="2853457"/>
                <a:ext cx="2294171" cy="1751139"/>
                <a:chOff x="7911898" y="2889878"/>
                <a:chExt cx="2173419" cy="1658969"/>
              </a:xfrm>
            </p:grpSpPr>
            <p:grpSp>
              <p:nvGrpSpPr>
                <p:cNvPr id="1031" name="그룹 1030">
                  <a:extLst>
                    <a:ext uri="{FF2B5EF4-FFF2-40B4-BE49-F238E27FC236}">
                      <a16:creationId xmlns:a16="http://schemas.microsoft.com/office/drawing/2014/main" id="{BF5FA0B5-5DE2-4D14-A3B5-1BF98441DACE}"/>
                    </a:ext>
                  </a:extLst>
                </p:cNvPr>
                <p:cNvGrpSpPr/>
                <p:nvPr/>
              </p:nvGrpSpPr>
              <p:grpSpPr>
                <a:xfrm>
                  <a:off x="7911898" y="2889878"/>
                  <a:ext cx="2173419" cy="1658969"/>
                  <a:chOff x="7911898" y="2889878"/>
                  <a:chExt cx="2173419" cy="1658969"/>
                </a:xfrm>
              </p:grpSpPr>
              <p:pic>
                <p:nvPicPr>
                  <p:cNvPr id="62" name="그래픽 61">
                    <a:extLst>
                      <a:ext uri="{FF2B5EF4-FFF2-40B4-BE49-F238E27FC236}">
                        <a16:creationId xmlns:a16="http://schemas.microsoft.com/office/drawing/2014/main" id="{C3A610E7-D180-4F30-9C14-919929C5DA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11898" y="2889878"/>
                    <a:ext cx="1546709" cy="1658969"/>
                  </a:xfrm>
                  <a:prstGeom prst="rect">
                    <a:avLst/>
                  </a:prstGeom>
                </p:spPr>
              </p:pic>
              <p:pic>
                <p:nvPicPr>
                  <p:cNvPr id="63" name="그래픽 62">
                    <a:extLst>
                      <a:ext uri="{FF2B5EF4-FFF2-40B4-BE49-F238E27FC236}">
                        <a16:creationId xmlns:a16="http://schemas.microsoft.com/office/drawing/2014/main" id="{02668C94-4E8D-42F2-B4ED-72D26CACC6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30139" y="3492050"/>
                    <a:ext cx="755178" cy="802377"/>
                  </a:xfrm>
                  <a:prstGeom prst="rect">
                    <a:avLst/>
                  </a:prstGeom>
                </p:spPr>
              </p:pic>
              <p:grpSp>
                <p:nvGrpSpPr>
                  <p:cNvPr id="1030" name="그룹 1029">
                    <a:extLst>
                      <a:ext uri="{FF2B5EF4-FFF2-40B4-BE49-F238E27FC236}">
                        <a16:creationId xmlns:a16="http://schemas.microsoft.com/office/drawing/2014/main" id="{78272B6D-058D-4840-AA98-48DEC41BCC1D}"/>
                      </a:ext>
                    </a:extLst>
                  </p:cNvPr>
                  <p:cNvGrpSpPr/>
                  <p:nvPr/>
                </p:nvGrpSpPr>
                <p:grpSpPr>
                  <a:xfrm>
                    <a:off x="8966784" y="4043857"/>
                    <a:ext cx="459870" cy="101423"/>
                    <a:chOff x="8966784" y="4043857"/>
                    <a:chExt cx="459870" cy="101423"/>
                  </a:xfrm>
                </p:grpSpPr>
                <p:sp>
                  <p:nvSpPr>
                    <p:cNvPr id="1024" name="타원 1023">
                      <a:extLst>
                        <a:ext uri="{FF2B5EF4-FFF2-40B4-BE49-F238E27FC236}">
                          <a16:creationId xmlns:a16="http://schemas.microsoft.com/office/drawing/2014/main" id="{1488A8C8-91C6-49FE-A350-F0721D1DA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6784" y="4043857"/>
                      <a:ext cx="101423" cy="101423"/>
                    </a:xfrm>
                    <a:prstGeom prst="ellipse">
                      <a:avLst/>
                    </a:prstGeom>
                    <a:solidFill>
                      <a:srgbClr val="9E9E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029" name="직선 연결선 1028">
                      <a:extLst>
                        <a:ext uri="{FF2B5EF4-FFF2-40B4-BE49-F238E27FC236}">
                          <a16:creationId xmlns:a16="http://schemas.microsoft.com/office/drawing/2014/main" id="{6345E0C9-F540-4646-9D5B-2866A7B661B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058682" y="4094568"/>
                      <a:ext cx="367972" cy="0"/>
                    </a:xfrm>
                    <a:prstGeom prst="line">
                      <a:avLst/>
                    </a:prstGeom>
                    <a:ln w="28575">
                      <a:solidFill>
                        <a:srgbClr val="9E9EB8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F31EE57-1C77-4580-9BBD-B860532774EE}"/>
                    </a:ext>
                  </a:extLst>
                </p:cNvPr>
                <p:cNvSpPr txBox="1"/>
                <p:nvPr/>
              </p:nvSpPr>
              <p:spPr>
                <a:xfrm>
                  <a:off x="8117700" y="3761740"/>
                  <a:ext cx="914400" cy="3790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dirty="0">
                      <a:solidFill>
                        <a:srgbClr val="762556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3</a:t>
                  </a:r>
                  <a:r>
                    <a:rPr lang="ko-KR" altLang="en-US" sz="2000" dirty="0">
                      <a:solidFill>
                        <a:srgbClr val="762556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조 원</a:t>
                  </a:r>
                </a:p>
              </p:txBody>
            </p:sp>
            <p:sp>
              <p:nvSpPr>
                <p:cNvPr id="1032" name="TextBox 1031">
                  <a:extLst>
                    <a:ext uri="{FF2B5EF4-FFF2-40B4-BE49-F238E27FC236}">
                      <a16:creationId xmlns:a16="http://schemas.microsoft.com/office/drawing/2014/main" id="{8CB470FB-A3F7-4F2E-89CD-F94880DADF27}"/>
                    </a:ext>
                  </a:extLst>
                </p:cNvPr>
                <p:cNvSpPr txBox="1"/>
                <p:nvPr/>
              </p:nvSpPr>
              <p:spPr>
                <a:xfrm>
                  <a:off x="9367647" y="3768136"/>
                  <a:ext cx="540936" cy="495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rgbClr val="762556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10%</a:t>
                  </a:r>
                </a:p>
                <a:p>
                  <a:pPr algn="ctr"/>
                  <a:r>
                    <a:rPr lang="ko-KR" altLang="en-US" sz="1400" dirty="0">
                      <a:solidFill>
                        <a:srgbClr val="762556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증가</a:t>
                  </a:r>
                </a:p>
              </p:txBody>
            </p:sp>
          </p:grp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973C3ED5-96E0-4A99-9E9A-E074F14E7F2B}"/>
                  </a:ext>
                </a:extLst>
              </p:cNvPr>
              <p:cNvSpPr/>
              <p:nvPr/>
            </p:nvSpPr>
            <p:spPr>
              <a:xfrm>
                <a:off x="8535406" y="5000316"/>
                <a:ext cx="243207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출처</a:t>
                </a:r>
                <a:r>
                  <a:rPr lang="en-US" altLang="ko-KR" sz="1000" dirty="0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: </a:t>
                </a:r>
                <a:r>
                  <a:rPr lang="ko-KR" altLang="en-US" sz="1000" dirty="0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중앙일보</a:t>
                </a:r>
                <a:r>
                  <a:rPr lang="en-US" altLang="ko-KR" sz="1000" dirty="0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1000" dirty="0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유지연 기자</a:t>
                </a:r>
                <a:r>
                  <a:rPr lang="en-US" altLang="ko-KR" sz="1000" dirty="0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2019.06 </a:t>
                </a:r>
                <a:r>
                  <a:rPr lang="ko-KR" altLang="en-US" sz="1000" dirty="0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기사</a:t>
                </a:r>
              </a:p>
            </p:txBody>
          </p:sp>
        </p:grpSp>
      </p:grpSp>
      <p:pic>
        <p:nvPicPr>
          <p:cNvPr id="75" name="그래픽 74">
            <a:extLst>
              <a:ext uri="{FF2B5EF4-FFF2-40B4-BE49-F238E27FC236}">
                <a16:creationId xmlns:a16="http://schemas.microsoft.com/office/drawing/2014/main" id="{34C57448-DE08-4EC3-B5AF-0B9EA88E82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97452" y="6169671"/>
            <a:ext cx="584834" cy="54477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B2FF28F-681D-43B0-BEAD-08200D5455DC}"/>
              </a:ext>
            </a:extLst>
          </p:cNvPr>
          <p:cNvGrpSpPr/>
          <p:nvPr/>
        </p:nvGrpSpPr>
        <p:grpSpPr>
          <a:xfrm>
            <a:off x="418959" y="2388356"/>
            <a:ext cx="4282628" cy="2630542"/>
            <a:chOff x="772079" y="2559093"/>
            <a:chExt cx="3601788" cy="221234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402D072-2F7F-4BF3-A51E-0C6F851DD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079" y="2559093"/>
              <a:ext cx="3601788" cy="2212346"/>
            </a:xfrm>
            <a:prstGeom prst="rect">
              <a:avLst/>
            </a:prstGeom>
          </p:spPr>
        </p:pic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DD8AEFD8-6C66-4E4F-9498-FC1EBF06D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56538" y="3386790"/>
              <a:ext cx="1826148" cy="646177"/>
            </a:xfrm>
            <a:prstGeom prst="rect">
              <a:avLst/>
            </a:prstGeom>
          </p:spPr>
        </p:pic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B55F6B21-9C60-4282-AB8B-6C6DC8895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982686" y="3250590"/>
              <a:ext cx="767764" cy="817713"/>
            </a:xfrm>
            <a:prstGeom prst="rect">
              <a:avLst/>
            </a:prstGeom>
          </p:spPr>
        </p:pic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C90DDE-F406-4B9E-B8AB-EDB070E42376}"/>
              </a:ext>
            </a:extLst>
          </p:cNvPr>
          <p:cNvSpPr/>
          <p:nvPr/>
        </p:nvSpPr>
        <p:spPr>
          <a:xfrm>
            <a:off x="4764237" y="5648318"/>
            <a:ext cx="65701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향에 대한 </a:t>
            </a:r>
            <a:r>
              <a:rPr lang="ko-KR" altLang="en-US" sz="20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소비자의 관심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ko-KR" altLang="en-US" sz="20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시장 규모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꾸준한 상승세를 보임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F6A09F1-E590-4E40-B27C-3ECB122DF2CD}"/>
              </a:ext>
            </a:extLst>
          </p:cNvPr>
          <p:cNvSpPr/>
          <p:nvPr/>
        </p:nvSpPr>
        <p:spPr>
          <a:xfrm>
            <a:off x="190903" y="204437"/>
            <a:ext cx="2866490" cy="369332"/>
          </a:xfrm>
          <a:prstGeom prst="rect">
            <a:avLst/>
          </a:prstGeom>
          <a:solidFill>
            <a:srgbClr val="C62180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마케팅 분석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분석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E6EFC1-860B-4483-AD86-BFE2E259FB8B}"/>
              </a:ext>
            </a:extLst>
          </p:cNvPr>
          <p:cNvSpPr txBox="1"/>
          <p:nvPr/>
        </p:nvSpPr>
        <p:spPr>
          <a:xfrm>
            <a:off x="772884" y="829844"/>
            <a:ext cx="10580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소비자는 </a:t>
            </a:r>
            <a:r>
              <a:rPr lang="en-US" altLang="ko-KR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냄새 제거</a:t>
            </a:r>
            <a:r>
              <a:rPr lang="en-US" altLang="ko-KR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수단 중 하나로 </a:t>
            </a:r>
            <a:r>
              <a:rPr lang="ko-KR" altLang="en-US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선택한다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0E892E-3789-4CB0-A163-3F6B46C450A7}"/>
              </a:ext>
            </a:extLst>
          </p:cNvPr>
          <p:cNvCxnSpPr/>
          <p:nvPr/>
        </p:nvCxnSpPr>
        <p:spPr>
          <a:xfrm>
            <a:off x="822908" y="1351184"/>
            <a:ext cx="10546185" cy="0"/>
          </a:xfrm>
          <a:prstGeom prst="line">
            <a:avLst/>
          </a:prstGeom>
          <a:ln w="19050">
            <a:solidFill>
              <a:srgbClr val="C62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519527-56B2-4120-860B-E353D7E79888}"/>
              </a:ext>
            </a:extLst>
          </p:cNvPr>
          <p:cNvSpPr/>
          <p:nvPr/>
        </p:nvSpPr>
        <p:spPr>
          <a:xfrm>
            <a:off x="9129448" y="4360299"/>
            <a:ext cx="1646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매년 </a:t>
            </a:r>
            <a:r>
              <a:rPr lang="en-US" altLang="ko-KR" sz="16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10%</a:t>
            </a:r>
            <a:r>
              <a:rPr lang="ko-KR" altLang="en-US" sz="16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씩 성장</a:t>
            </a: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CAFD7ECC-87B3-4E82-ACCD-793718FAE1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92698"/>
          <a:stretch/>
        </p:blipFill>
        <p:spPr>
          <a:xfrm>
            <a:off x="4915172" y="4512605"/>
            <a:ext cx="3368042" cy="15636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4E76E75-E3C0-4376-A1EF-4B477287B784}"/>
              </a:ext>
            </a:extLst>
          </p:cNvPr>
          <p:cNvSpPr/>
          <p:nvPr/>
        </p:nvSpPr>
        <p:spPr>
          <a:xfrm>
            <a:off x="452172" y="5105338"/>
            <a:ext cx="42162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냄새제거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wc100 (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맘스홀릭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975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블로그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1000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인스타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1000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82cook 1074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 분석 방법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R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Tagxedo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BF63AD-9958-445D-BBD3-087D2EA75D6D}"/>
              </a:ext>
            </a:extLst>
          </p:cNvPr>
          <p:cNvSpPr/>
          <p:nvPr/>
        </p:nvSpPr>
        <p:spPr>
          <a:xfrm>
            <a:off x="1" y="0"/>
            <a:ext cx="12207524" cy="6872593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F30D0BE-E27B-441D-B2F2-9FB09C23F9C3}"/>
              </a:ext>
            </a:extLst>
          </p:cNvPr>
          <p:cNvSpPr/>
          <p:nvPr/>
        </p:nvSpPr>
        <p:spPr>
          <a:xfrm>
            <a:off x="0" y="2431478"/>
            <a:ext cx="12207524" cy="192942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ko-KR" altLang="en-US" sz="4000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그래서 </a:t>
            </a:r>
            <a:r>
              <a:rPr lang="ko-KR" altLang="en-US" sz="4000" dirty="0" err="1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테크</a:t>
            </a:r>
            <a:r>
              <a:rPr lang="ko-KR" altLang="en-US" sz="4000" dirty="0" err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ko-KR" altLang="en-US" sz="4000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새로운 정체성을 </a:t>
            </a:r>
            <a:r>
              <a:rPr lang="ko-KR" altLang="en-US" sz="4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</a:t>
            </a:r>
            <a:r>
              <a:rPr lang="ko-KR" altLang="en-US" sz="4000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설정해보았다</a:t>
            </a:r>
            <a:r>
              <a:rPr lang="en-US" altLang="ko-KR" sz="4000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ko-KR" altLang="en-US" sz="4000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사람들이 </a:t>
            </a:r>
            <a:r>
              <a:rPr lang="ko-KR" altLang="en-US" sz="4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액체 세제에게 바라는 향</a:t>
            </a:r>
            <a:r>
              <a:rPr lang="ko-KR" altLang="en-US" sz="4000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</a:t>
            </a:r>
            <a:r>
              <a:rPr lang="ko-KR" altLang="en-US" sz="4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향</a:t>
            </a:r>
            <a:r>
              <a:rPr lang="ko-KR" altLang="en-US" sz="4000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일까</a:t>
            </a:r>
            <a:r>
              <a:rPr lang="en-US" altLang="ko-KR" sz="4000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4000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151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ADA75C0C-8695-43CB-B625-69E883F3F2E3}"/>
              </a:ext>
            </a:extLst>
          </p:cNvPr>
          <p:cNvGrpSpPr/>
          <p:nvPr/>
        </p:nvGrpSpPr>
        <p:grpSpPr>
          <a:xfrm>
            <a:off x="7021146" y="1696170"/>
            <a:ext cx="3878742" cy="374658"/>
            <a:chOff x="1411122" y="2267464"/>
            <a:chExt cx="2665267" cy="374658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62B97D51-BD27-4E0F-8D77-A15F8EC8E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1122" y="2267464"/>
              <a:ext cx="2665267" cy="37465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90EE0B-D744-4892-8BD0-38C46C423AD9}"/>
                </a:ext>
              </a:extLst>
            </p:cNvPr>
            <p:cNvSpPr txBox="1"/>
            <p:nvPr/>
          </p:nvSpPr>
          <p:spPr>
            <a:xfrm>
              <a:off x="1411122" y="2277822"/>
              <a:ext cx="266526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퍼실</a:t>
              </a:r>
              <a:r>
                <a:rPr lang="ko-KR" altLang="en-US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‘</a:t>
              </a:r>
              <a:r>
                <a:rPr lang="ko-KR" altLang="en-US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</a:t>
              </a:r>
              <a:r>
                <a:rPr lang="en-US" altLang="ko-KR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’</a:t>
              </a:r>
              <a:r>
                <a:rPr lang="ko-KR" altLang="en-US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에 대한 부정적인 사용 후기들 </a:t>
              </a:r>
            </a:p>
          </p:txBody>
        </p:sp>
      </p:grpSp>
      <p:pic>
        <p:nvPicPr>
          <p:cNvPr id="75" name="그래픽 74">
            <a:extLst>
              <a:ext uri="{FF2B5EF4-FFF2-40B4-BE49-F238E27FC236}">
                <a16:creationId xmlns:a16="http://schemas.microsoft.com/office/drawing/2014/main" id="{34C57448-DE08-4EC3-B5AF-0B9EA88E8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97452" y="6169671"/>
            <a:ext cx="584834" cy="54477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F6E6C4-E98F-481D-B081-2FEB3BDDB5A1}"/>
              </a:ext>
            </a:extLst>
          </p:cNvPr>
          <p:cNvGrpSpPr/>
          <p:nvPr/>
        </p:nvGrpSpPr>
        <p:grpSpPr>
          <a:xfrm>
            <a:off x="1476859" y="1700397"/>
            <a:ext cx="3512568" cy="374658"/>
            <a:chOff x="1411122" y="2267464"/>
            <a:chExt cx="2665267" cy="374658"/>
          </a:xfrm>
        </p:grpSpPr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07ED9E03-9E15-47DC-901B-10FE14722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1122" y="2267464"/>
              <a:ext cx="2665267" cy="3746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CE146F-01F8-4412-A8EC-4CD9F267DC2F}"/>
                </a:ext>
              </a:extLst>
            </p:cNvPr>
            <p:cNvSpPr txBox="1"/>
            <p:nvPr/>
          </p:nvSpPr>
          <p:spPr>
            <a:xfrm>
              <a:off x="1411122" y="2277822"/>
              <a:ext cx="266526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퍼실</a:t>
              </a:r>
              <a:r>
                <a:rPr lang="ko-KR" altLang="en-US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‘</a:t>
              </a:r>
              <a:r>
                <a:rPr lang="ko-KR" altLang="en-US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</a:t>
              </a:r>
              <a:r>
                <a:rPr lang="en-US" altLang="ko-KR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’</a:t>
              </a:r>
              <a:r>
                <a:rPr lang="ko-KR" altLang="en-US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에 대한 </a:t>
              </a:r>
              <a:r>
                <a:rPr lang="ko-KR" altLang="en-US" sz="17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긍부정어</a:t>
              </a:r>
              <a:r>
                <a:rPr lang="ko-KR" altLang="en-US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분석 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02A9001-04CC-47B4-91A6-0D2924A58266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2207712" y="2930379"/>
            <a:ext cx="2154405" cy="2132744"/>
            <a:chOff x="2019106" y="2784019"/>
            <a:chExt cx="1762156" cy="1744438"/>
          </a:xfrm>
        </p:grpSpPr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755BCF6E-5B29-45D7-AB29-4F8565E50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6824" y="2784019"/>
              <a:ext cx="1744438" cy="174443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7680CF-29C0-405A-A533-C83C1EF1C93C}"/>
                </a:ext>
              </a:extLst>
            </p:cNvPr>
            <p:cNvSpPr txBox="1"/>
            <p:nvPr/>
          </p:nvSpPr>
          <p:spPr>
            <a:xfrm>
              <a:off x="2019106" y="3152104"/>
              <a:ext cx="549633" cy="32726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000" spc="-15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30.6</a:t>
              </a:r>
              <a:endParaRPr lang="ko-KR" altLang="en-US" sz="2000" spc="-15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5ED476-6590-4DF5-9077-234E5D528B74}"/>
                </a:ext>
              </a:extLst>
            </p:cNvPr>
            <p:cNvSpPr txBox="1"/>
            <p:nvPr/>
          </p:nvSpPr>
          <p:spPr>
            <a:xfrm>
              <a:off x="3311192" y="3882794"/>
              <a:ext cx="409340" cy="25174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spc="-150" dirty="0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69.4</a:t>
              </a:r>
              <a:endPara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BAEE7B4-923F-44A9-B4A7-71D088CFFCB3}"/>
              </a:ext>
            </a:extLst>
          </p:cNvPr>
          <p:cNvGrpSpPr/>
          <p:nvPr/>
        </p:nvGrpSpPr>
        <p:grpSpPr>
          <a:xfrm>
            <a:off x="4448992" y="2721056"/>
            <a:ext cx="1030001" cy="2556377"/>
            <a:chOff x="1138741" y="2653560"/>
            <a:chExt cx="842470" cy="209094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8FFE8A6-F085-4751-84B0-46864FF5A625}"/>
                </a:ext>
              </a:extLst>
            </p:cNvPr>
            <p:cNvGrpSpPr/>
            <p:nvPr/>
          </p:nvGrpSpPr>
          <p:grpSpPr>
            <a:xfrm>
              <a:off x="1138741" y="2653560"/>
              <a:ext cx="842470" cy="270612"/>
              <a:chOff x="1194353" y="2847490"/>
              <a:chExt cx="842470" cy="270612"/>
            </a:xfrm>
          </p:grpSpPr>
          <p:pic>
            <p:nvPicPr>
              <p:cNvPr id="17" name="그래픽 16">
                <a:extLst>
                  <a:ext uri="{FF2B5EF4-FFF2-40B4-BE49-F238E27FC236}">
                    <a16:creationId xmlns:a16="http://schemas.microsoft.com/office/drawing/2014/main" id="{0732E21A-2ABE-43EB-88BF-4C521DC9A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94353" y="2847490"/>
                <a:ext cx="842470" cy="270612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299F16-32EE-47E1-A530-11B3D4EFFA5E}"/>
                  </a:ext>
                </a:extLst>
              </p:cNvPr>
              <p:cNvSpPr txBox="1"/>
              <p:nvPr/>
            </p:nvSpPr>
            <p:spPr>
              <a:xfrm>
                <a:off x="1194353" y="2856926"/>
                <a:ext cx="842470" cy="25174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독하네요</a:t>
                </a: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7E59C31-4671-467C-8C61-F78820548A40}"/>
                </a:ext>
              </a:extLst>
            </p:cNvPr>
            <p:cNvGrpSpPr/>
            <p:nvPr/>
          </p:nvGrpSpPr>
          <p:grpSpPr>
            <a:xfrm>
              <a:off x="1138741" y="3017626"/>
              <a:ext cx="842470" cy="270612"/>
              <a:chOff x="1194353" y="2847490"/>
              <a:chExt cx="842470" cy="270612"/>
            </a:xfrm>
          </p:grpSpPr>
          <p:pic>
            <p:nvPicPr>
              <p:cNvPr id="57" name="그래픽 56">
                <a:extLst>
                  <a:ext uri="{FF2B5EF4-FFF2-40B4-BE49-F238E27FC236}">
                    <a16:creationId xmlns:a16="http://schemas.microsoft.com/office/drawing/2014/main" id="{9114AB6D-80E4-4EED-8320-DF54F585C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94353" y="2847490"/>
                <a:ext cx="842470" cy="270612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13B6DF2-3FF1-4EA0-A7C2-E785C5AF0ACF}"/>
                  </a:ext>
                </a:extLst>
              </p:cNvPr>
              <p:cNvSpPr txBox="1"/>
              <p:nvPr/>
            </p:nvSpPr>
            <p:spPr>
              <a:xfrm>
                <a:off x="1194353" y="2856926"/>
                <a:ext cx="842470" cy="25174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chemeClr val="bg2">
                        <a:lumMod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토냄새</a:t>
                </a:r>
                <a:endPara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586136A0-E369-4D7F-B2DC-249AFBC4C4B9}"/>
                </a:ext>
              </a:extLst>
            </p:cNvPr>
            <p:cNvGrpSpPr/>
            <p:nvPr/>
          </p:nvGrpSpPr>
          <p:grpSpPr>
            <a:xfrm>
              <a:off x="1138741" y="3381692"/>
              <a:ext cx="842470" cy="270612"/>
              <a:chOff x="1194353" y="2847490"/>
              <a:chExt cx="842470" cy="270612"/>
            </a:xfrm>
          </p:grpSpPr>
          <p:pic>
            <p:nvPicPr>
              <p:cNvPr id="66" name="그래픽 65">
                <a:extLst>
                  <a:ext uri="{FF2B5EF4-FFF2-40B4-BE49-F238E27FC236}">
                    <a16:creationId xmlns:a16="http://schemas.microsoft.com/office/drawing/2014/main" id="{F6D4CBBD-5395-4DD2-AE2F-804649379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94353" y="2847490"/>
                <a:ext cx="842470" cy="270612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5243676-9999-424B-ADD7-58B8C2ACFF36}"/>
                  </a:ext>
                </a:extLst>
              </p:cNvPr>
              <p:cNvSpPr txBox="1"/>
              <p:nvPr/>
            </p:nvSpPr>
            <p:spPr>
              <a:xfrm>
                <a:off x="1194353" y="2856926"/>
                <a:ext cx="842470" cy="25174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역한 느낌</a:t>
                </a: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47D3D3B8-7EC6-4AE6-960D-68B23226E3BB}"/>
                </a:ext>
              </a:extLst>
            </p:cNvPr>
            <p:cNvGrpSpPr/>
            <p:nvPr/>
          </p:nvGrpSpPr>
          <p:grpSpPr>
            <a:xfrm>
              <a:off x="1138741" y="3745758"/>
              <a:ext cx="842470" cy="270612"/>
              <a:chOff x="1194353" y="2847490"/>
              <a:chExt cx="842470" cy="270612"/>
            </a:xfrm>
          </p:grpSpPr>
          <p:pic>
            <p:nvPicPr>
              <p:cNvPr id="69" name="그래픽 68">
                <a:extLst>
                  <a:ext uri="{FF2B5EF4-FFF2-40B4-BE49-F238E27FC236}">
                    <a16:creationId xmlns:a16="http://schemas.microsoft.com/office/drawing/2014/main" id="{1041D692-6EFA-4B24-8DAC-6727889B1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94353" y="2847490"/>
                <a:ext cx="842470" cy="270612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9374E80-1E3B-44F5-979F-6A7AB2EB65F9}"/>
                  </a:ext>
                </a:extLst>
              </p:cNvPr>
              <p:cNvSpPr txBox="1"/>
              <p:nvPr/>
            </p:nvSpPr>
            <p:spPr>
              <a:xfrm>
                <a:off x="1194353" y="2856926"/>
                <a:ext cx="842470" cy="25174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자극적</a:t>
                </a: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EEDA1147-2F3B-4444-B44F-875C04331D0E}"/>
                </a:ext>
              </a:extLst>
            </p:cNvPr>
            <p:cNvGrpSpPr/>
            <p:nvPr/>
          </p:nvGrpSpPr>
          <p:grpSpPr>
            <a:xfrm>
              <a:off x="1138741" y="4109824"/>
              <a:ext cx="842470" cy="270612"/>
              <a:chOff x="1194353" y="2847490"/>
              <a:chExt cx="842470" cy="270612"/>
            </a:xfrm>
          </p:grpSpPr>
          <p:pic>
            <p:nvPicPr>
              <p:cNvPr id="72" name="그래픽 71">
                <a:extLst>
                  <a:ext uri="{FF2B5EF4-FFF2-40B4-BE49-F238E27FC236}">
                    <a16:creationId xmlns:a16="http://schemas.microsoft.com/office/drawing/2014/main" id="{AE99FCBF-17BB-44EE-B032-AED55BC0B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94353" y="2847490"/>
                <a:ext cx="842470" cy="270612"/>
              </a:xfrm>
              <a:prstGeom prst="rect">
                <a:avLst/>
              </a:prstGeom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2F23CFA-8AEB-454B-8F1E-79CED8940A51}"/>
                  </a:ext>
                </a:extLst>
              </p:cNvPr>
              <p:cNvSpPr txBox="1"/>
              <p:nvPr/>
            </p:nvSpPr>
            <p:spPr>
              <a:xfrm>
                <a:off x="1194353" y="2856926"/>
                <a:ext cx="842470" cy="25174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휘발성</a:t>
                </a: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4591CF04-E635-4426-AB66-780EFB919C9F}"/>
                </a:ext>
              </a:extLst>
            </p:cNvPr>
            <p:cNvGrpSpPr/>
            <p:nvPr/>
          </p:nvGrpSpPr>
          <p:grpSpPr>
            <a:xfrm>
              <a:off x="1138741" y="4473889"/>
              <a:ext cx="842470" cy="270612"/>
              <a:chOff x="1194353" y="2847490"/>
              <a:chExt cx="842470" cy="270612"/>
            </a:xfrm>
          </p:grpSpPr>
          <p:pic>
            <p:nvPicPr>
              <p:cNvPr id="77" name="그래픽 76">
                <a:extLst>
                  <a:ext uri="{FF2B5EF4-FFF2-40B4-BE49-F238E27FC236}">
                    <a16:creationId xmlns:a16="http://schemas.microsoft.com/office/drawing/2014/main" id="{25EAAC74-CA4C-47C0-9A5F-A1B3FF4D58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94353" y="2847490"/>
                <a:ext cx="842470" cy="270612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3B2E350-BE3E-48F1-B2C1-2546440EA62E}"/>
                  </a:ext>
                </a:extLst>
              </p:cNvPr>
              <p:cNvSpPr txBox="1"/>
              <p:nvPr/>
            </p:nvSpPr>
            <p:spPr>
              <a:xfrm>
                <a:off x="1194353" y="2856926"/>
                <a:ext cx="842470" cy="25174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석유</a:t>
                </a:r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0542B68-D95B-474C-936F-0373668BA4B9}"/>
              </a:ext>
            </a:extLst>
          </p:cNvPr>
          <p:cNvGrpSpPr/>
          <p:nvPr/>
        </p:nvGrpSpPr>
        <p:grpSpPr>
          <a:xfrm>
            <a:off x="1057446" y="2736207"/>
            <a:ext cx="1030001" cy="2526075"/>
            <a:chOff x="3824804" y="2678345"/>
            <a:chExt cx="842470" cy="206615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8D2D601-695A-47F2-ADE9-BE5952673F7B}"/>
                </a:ext>
              </a:extLst>
            </p:cNvPr>
            <p:cNvGrpSpPr/>
            <p:nvPr/>
          </p:nvGrpSpPr>
          <p:grpSpPr>
            <a:xfrm>
              <a:off x="3824804" y="2678345"/>
              <a:ext cx="842470" cy="270612"/>
              <a:chOff x="4074563" y="2840595"/>
              <a:chExt cx="842470" cy="270612"/>
            </a:xfrm>
          </p:grpSpPr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FDE4AF97-81EF-4365-A965-5F2C1F0BF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74563" y="2840595"/>
                <a:ext cx="842470" cy="270612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562389-C667-453A-A35B-E806920C7988}"/>
                  </a:ext>
                </a:extLst>
              </p:cNvPr>
              <p:cNvSpPr txBox="1"/>
              <p:nvPr/>
            </p:nvSpPr>
            <p:spPr>
              <a:xfrm>
                <a:off x="4074563" y="2850031"/>
                <a:ext cx="842470" cy="25174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좋아요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350C2B6-246A-4C1E-A3BC-8DA55E6F19C4}"/>
                </a:ext>
              </a:extLst>
            </p:cNvPr>
            <p:cNvGrpSpPr/>
            <p:nvPr/>
          </p:nvGrpSpPr>
          <p:grpSpPr>
            <a:xfrm>
              <a:off x="3824804" y="3037454"/>
              <a:ext cx="842470" cy="270612"/>
              <a:chOff x="4074563" y="2840595"/>
              <a:chExt cx="842470" cy="270612"/>
            </a:xfrm>
          </p:grpSpPr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A148F3C8-DF8D-409E-8203-24159FE2CD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74563" y="2840595"/>
                <a:ext cx="842470" cy="270612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09ED2B-8CDD-4489-A45A-27BD74E13A6F}"/>
                  </a:ext>
                </a:extLst>
              </p:cNvPr>
              <p:cNvSpPr txBox="1"/>
              <p:nvPr/>
            </p:nvSpPr>
            <p:spPr>
              <a:xfrm>
                <a:off x="4074563" y="2850031"/>
                <a:ext cx="842470" cy="25174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상쾌해요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841E9E3-A1FD-4E11-A1F3-5CA4C0E271B0}"/>
                </a:ext>
              </a:extLst>
            </p:cNvPr>
            <p:cNvGrpSpPr/>
            <p:nvPr/>
          </p:nvGrpSpPr>
          <p:grpSpPr>
            <a:xfrm>
              <a:off x="3824804" y="3396563"/>
              <a:ext cx="842470" cy="270612"/>
              <a:chOff x="4074563" y="2840595"/>
              <a:chExt cx="842470" cy="270612"/>
            </a:xfrm>
          </p:grpSpPr>
          <p:pic>
            <p:nvPicPr>
              <p:cNvPr id="47" name="그래픽 46">
                <a:extLst>
                  <a:ext uri="{FF2B5EF4-FFF2-40B4-BE49-F238E27FC236}">
                    <a16:creationId xmlns:a16="http://schemas.microsoft.com/office/drawing/2014/main" id="{F6C0F97E-7B71-47EB-86C9-9644060D5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74563" y="2840595"/>
                <a:ext cx="842470" cy="270612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19D46DA-6A18-410A-9024-7FF28EE33DA1}"/>
                  </a:ext>
                </a:extLst>
              </p:cNvPr>
              <p:cNvSpPr txBox="1"/>
              <p:nvPr/>
            </p:nvSpPr>
            <p:spPr>
              <a:xfrm>
                <a:off x="4074563" y="2850031"/>
                <a:ext cx="842470" cy="25174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지속적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470BC166-5C2C-4366-8E71-A9F47E6BF386}"/>
                </a:ext>
              </a:extLst>
            </p:cNvPr>
            <p:cNvGrpSpPr/>
            <p:nvPr/>
          </p:nvGrpSpPr>
          <p:grpSpPr>
            <a:xfrm>
              <a:off x="3824804" y="3755672"/>
              <a:ext cx="842470" cy="270612"/>
              <a:chOff x="4074563" y="2840595"/>
              <a:chExt cx="842470" cy="270612"/>
            </a:xfrm>
          </p:grpSpPr>
          <p:pic>
            <p:nvPicPr>
              <p:cNvPr id="50" name="그래픽 49">
                <a:extLst>
                  <a:ext uri="{FF2B5EF4-FFF2-40B4-BE49-F238E27FC236}">
                    <a16:creationId xmlns:a16="http://schemas.microsoft.com/office/drawing/2014/main" id="{EB053746-9F84-45C6-AC95-24346E211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74563" y="2840595"/>
                <a:ext cx="842470" cy="270612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81718EA-FC12-4497-8CAB-5A24C95BA640}"/>
                  </a:ext>
                </a:extLst>
              </p:cNvPr>
              <p:cNvSpPr txBox="1"/>
              <p:nvPr/>
            </p:nvSpPr>
            <p:spPr>
              <a:xfrm>
                <a:off x="4074563" y="2850031"/>
                <a:ext cx="842470" cy="25174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잔향</a:t>
                </a: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CF8774D6-D103-4554-AE8F-58B02E055E2B}"/>
                </a:ext>
              </a:extLst>
            </p:cNvPr>
            <p:cNvGrpSpPr/>
            <p:nvPr/>
          </p:nvGrpSpPr>
          <p:grpSpPr>
            <a:xfrm>
              <a:off x="3824804" y="4114781"/>
              <a:ext cx="842470" cy="270612"/>
              <a:chOff x="4074563" y="2840595"/>
              <a:chExt cx="842470" cy="270612"/>
            </a:xfrm>
          </p:grpSpPr>
          <p:pic>
            <p:nvPicPr>
              <p:cNvPr id="80" name="그래픽 79">
                <a:extLst>
                  <a:ext uri="{FF2B5EF4-FFF2-40B4-BE49-F238E27FC236}">
                    <a16:creationId xmlns:a16="http://schemas.microsoft.com/office/drawing/2014/main" id="{5299D00C-6920-4C6B-9389-CAAD520E9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74563" y="2840595"/>
                <a:ext cx="842470" cy="270612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EC7787F-341B-4B36-8530-33ED89DF6239}"/>
                  </a:ext>
                </a:extLst>
              </p:cNvPr>
              <p:cNvSpPr txBox="1"/>
              <p:nvPr/>
            </p:nvSpPr>
            <p:spPr>
              <a:xfrm>
                <a:off x="4074563" y="2850031"/>
                <a:ext cx="842470" cy="25174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솔솔</a:t>
                </a: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FFAFD8A5-E70D-4828-BCEF-07FDEECFE407}"/>
                </a:ext>
              </a:extLst>
            </p:cNvPr>
            <p:cNvGrpSpPr/>
            <p:nvPr/>
          </p:nvGrpSpPr>
          <p:grpSpPr>
            <a:xfrm>
              <a:off x="3824804" y="4473889"/>
              <a:ext cx="842470" cy="270612"/>
              <a:chOff x="4074563" y="2840595"/>
              <a:chExt cx="842470" cy="270612"/>
            </a:xfrm>
          </p:grpSpPr>
          <p:pic>
            <p:nvPicPr>
              <p:cNvPr id="83" name="그래픽 82">
                <a:extLst>
                  <a:ext uri="{FF2B5EF4-FFF2-40B4-BE49-F238E27FC236}">
                    <a16:creationId xmlns:a16="http://schemas.microsoft.com/office/drawing/2014/main" id="{CCB374F0-3DC3-458E-9129-F998BFED9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74563" y="2840595"/>
                <a:ext cx="842470" cy="270612"/>
              </a:xfrm>
              <a:prstGeom prst="rect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91DF310-D0CD-42D3-9381-9C4A53787DDB}"/>
                  </a:ext>
                </a:extLst>
              </p:cNvPr>
              <p:cNvSpPr txBox="1"/>
              <p:nvPr/>
            </p:nvSpPr>
            <p:spPr>
              <a:xfrm>
                <a:off x="4074563" y="2850031"/>
                <a:ext cx="842470" cy="25174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chemeClr val="bg2">
                        <a:lumMod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괜찮</a:t>
                </a:r>
                <a:endPara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pic>
        <p:nvPicPr>
          <p:cNvPr id="109" name="그래픽 108">
            <a:extLst>
              <a:ext uri="{FF2B5EF4-FFF2-40B4-BE49-F238E27FC236}">
                <a16:creationId xmlns:a16="http://schemas.microsoft.com/office/drawing/2014/main" id="{3DBACB58-C94D-4EAC-B2B6-DB35504F79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20395" y="2075055"/>
            <a:ext cx="4663018" cy="1705451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168DE125-3165-49B6-9E62-6B1306A80A2C}"/>
              </a:ext>
            </a:extLst>
          </p:cNvPr>
          <p:cNvGrpSpPr/>
          <p:nvPr/>
        </p:nvGrpSpPr>
        <p:grpSpPr>
          <a:xfrm>
            <a:off x="7022751" y="2352936"/>
            <a:ext cx="3979197" cy="1200299"/>
            <a:chOff x="7157796" y="2637862"/>
            <a:chExt cx="3979197" cy="1200299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BDB1536-FD7F-4D29-9AF0-ACE89D2F1C61}"/>
                </a:ext>
              </a:extLst>
            </p:cNvPr>
            <p:cNvGrpSpPr/>
            <p:nvPr/>
          </p:nvGrpSpPr>
          <p:grpSpPr>
            <a:xfrm>
              <a:off x="7157796" y="2637862"/>
              <a:ext cx="3979197" cy="1127074"/>
              <a:chOff x="7266653" y="3842039"/>
              <a:chExt cx="3388105" cy="1127074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A9AE279-23FF-48AA-B213-3744029E3168}"/>
                  </a:ext>
                </a:extLst>
              </p:cNvPr>
              <p:cNvSpPr txBox="1"/>
              <p:nvPr/>
            </p:nvSpPr>
            <p:spPr>
              <a:xfrm>
                <a:off x="7945983" y="4359715"/>
                <a:ext cx="2708775" cy="609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120"/>
                  </a:spcBef>
                </a:pPr>
                <a:r>
                  <a:rPr lang="ko-KR" altLang="en-US" sz="1400" dirty="0" err="1">
                    <a:solidFill>
                      <a:srgbClr val="762556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마자요</a:t>
                </a:r>
                <a:r>
                  <a:rPr lang="ko-KR" altLang="en-US" sz="1400" dirty="0">
                    <a:solidFill>
                      <a:srgbClr val="762556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1400" dirty="0" err="1">
                    <a:solidFill>
                      <a:srgbClr val="762556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임신중일</a:t>
                </a:r>
                <a:r>
                  <a:rPr lang="ko-KR" altLang="en-US" sz="1400" dirty="0">
                    <a:solidFill>
                      <a:srgbClr val="762556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때 저도 울렁여서 다른 걸로 </a:t>
                </a:r>
                <a:r>
                  <a:rPr lang="ko-KR" altLang="en-US" sz="1400" dirty="0" err="1">
                    <a:solidFill>
                      <a:srgbClr val="762556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바꿨었어요ㅠ</a:t>
                </a:r>
                <a:endParaRPr lang="ko-KR" altLang="en-US" sz="140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1FE9758-DE64-45E7-AAE6-DF0364E709F2}"/>
                  </a:ext>
                </a:extLst>
              </p:cNvPr>
              <p:cNvSpPr txBox="1"/>
              <p:nvPr/>
            </p:nvSpPr>
            <p:spPr>
              <a:xfrm>
                <a:off x="7266653" y="3842039"/>
                <a:ext cx="3388105" cy="609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120"/>
                  </a:spcBef>
                </a:pPr>
                <a:r>
                  <a:rPr lang="ko-KR" altLang="en-US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여기 글에서 은은하게 좋다 그러더니 사서 써보니까 </a:t>
                </a:r>
                <a:r>
                  <a:rPr lang="ko-KR" altLang="en-US" sz="1400" dirty="0">
                    <a:solidFill>
                      <a:srgbClr val="762556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진심 독하고 토할 것 같아요</a:t>
                </a:r>
                <a:r>
                  <a:rPr lang="en-US" altLang="ko-KR" sz="1400" dirty="0">
                    <a:solidFill>
                      <a:srgbClr val="762556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….</a:t>
                </a:r>
                <a:endParaRPr lang="ko-KR" altLang="en-US" sz="140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95" name="화살표: 위로 굽음 94">
                <a:extLst>
                  <a:ext uri="{FF2B5EF4-FFF2-40B4-BE49-F238E27FC236}">
                    <a16:creationId xmlns:a16="http://schemas.microsoft.com/office/drawing/2014/main" id="{A4537533-DCA5-4540-9024-749F643FAA0D}"/>
                  </a:ext>
                </a:extLst>
              </p:cNvPr>
              <p:cNvSpPr/>
              <p:nvPr/>
            </p:nvSpPr>
            <p:spPr>
              <a:xfrm rot="5400000">
                <a:off x="7415429" y="4425535"/>
                <a:ext cx="134653" cy="152455"/>
              </a:xfrm>
              <a:prstGeom prst="bentUpArrow">
                <a:avLst>
                  <a:gd name="adj1" fmla="val 45218"/>
                  <a:gd name="adj2" fmla="val 40825"/>
                  <a:gd name="adj3" fmla="val 45320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1C3348E-EC9A-4677-B8DB-2648216C2454}"/>
                </a:ext>
              </a:extLst>
            </p:cNvPr>
            <p:cNvSpPr/>
            <p:nvPr/>
          </p:nvSpPr>
          <p:spPr>
            <a:xfrm>
              <a:off x="7501127" y="3174954"/>
              <a:ext cx="56931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--</a:t>
              </a:r>
              <a:r>
                <a: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*** 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AD73F0A-A05D-46A0-9828-DDB836F6F018}"/>
                </a:ext>
              </a:extLst>
            </p:cNvPr>
            <p:cNvSpPr/>
            <p:nvPr/>
          </p:nvSpPr>
          <p:spPr>
            <a:xfrm>
              <a:off x="9968639" y="3607329"/>
              <a:ext cx="1130438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출처</a:t>
              </a: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</a:t>
              </a:r>
              <a:r>
                <a:rPr lang="ko-KR" altLang="en-US" sz="900" dirty="0" err="1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맘스홀릭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900" dirty="0" err="1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댓글</a:t>
              </a:r>
              <a:endParaRPr lang="ko-KR" altLang="en-US" sz="9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38B2EF-467C-44B3-95CE-AEBC7260755D}"/>
              </a:ext>
            </a:extLst>
          </p:cNvPr>
          <p:cNvGrpSpPr/>
          <p:nvPr/>
        </p:nvGrpSpPr>
        <p:grpSpPr>
          <a:xfrm>
            <a:off x="6728125" y="3692818"/>
            <a:ext cx="4662798" cy="2819695"/>
            <a:chOff x="6727904" y="4114957"/>
            <a:chExt cx="4663019" cy="1623366"/>
          </a:xfrm>
        </p:grpSpPr>
        <p:pic>
          <p:nvPicPr>
            <p:cNvPr id="3" name="그래픽 2">
              <a:extLst>
                <a:ext uri="{FF2B5EF4-FFF2-40B4-BE49-F238E27FC236}">
                  <a16:creationId xmlns:a16="http://schemas.microsoft.com/office/drawing/2014/main" id="{355002ED-F378-4828-ABE0-C372852C9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27904" y="4114957"/>
              <a:ext cx="4663019" cy="1623366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786E277-3BB9-4ECF-A2A7-BAECCFAA0D9A}"/>
                </a:ext>
              </a:extLst>
            </p:cNvPr>
            <p:cNvSpPr txBox="1"/>
            <p:nvPr/>
          </p:nvSpPr>
          <p:spPr>
            <a:xfrm>
              <a:off x="7001444" y="4325865"/>
              <a:ext cx="4021587" cy="1137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ts val="120"/>
                </a:spcBef>
              </a:pPr>
              <a:r>
                <a:rPr lang="ko-KR" altLang="en-US" sz="14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라벤더</a:t>
              </a:r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향이긴 한데 </a:t>
              </a:r>
              <a:r>
                <a:rPr lang="ko-KR" altLang="en-US" sz="140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석유 냄새가 많이 난다</a:t>
              </a:r>
              <a:r>
                <a:rPr lang="en-US" altLang="ko-KR" sz="140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 </a:t>
              </a:r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쉰내 </a:t>
              </a:r>
              <a:r>
                <a:rPr lang="ko-KR" altLang="en-US" sz="14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같은거를</a:t>
              </a:r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40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석유냄새가 커버 하는 듯 </a:t>
              </a:r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기대가 너무 컸나</a:t>
              </a:r>
              <a:endPara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just">
                <a:lnSpc>
                  <a:spcPct val="120000"/>
                </a:lnSpc>
                <a:spcBef>
                  <a:spcPts val="120"/>
                </a:spcBef>
              </a:pPr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항상 </a:t>
              </a:r>
              <a:r>
                <a:rPr lang="ko-KR" altLang="en-US" sz="14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퍼실쓰는데</a:t>
              </a:r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예전 </a:t>
              </a:r>
              <a:r>
                <a:rPr lang="ko-KR" altLang="en-US" sz="14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라벤더보다</a:t>
              </a:r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40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휘발성 향기 좀 강하네요</a:t>
              </a:r>
              <a:endParaRPr lang="en-US" altLang="ko-KR" sz="14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just">
                <a:lnSpc>
                  <a:spcPct val="120000"/>
                </a:lnSpc>
                <a:spcBef>
                  <a:spcPts val="120"/>
                </a:spcBef>
              </a:pPr>
              <a:r>
                <a:rPr lang="ko-KR" altLang="en-US" sz="140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생각보다 향이 강하네요 섬유린스 냄새가 </a:t>
              </a:r>
              <a:r>
                <a:rPr lang="ko-KR" altLang="en-US" sz="1400" dirty="0" err="1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뭍혀버린</a:t>
              </a:r>
              <a:r>
                <a:rPr lang="ko-KR" altLang="en-US" sz="140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듯</a:t>
              </a:r>
              <a:endParaRPr lang="en-US" altLang="ko-KR" sz="14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just">
                <a:lnSpc>
                  <a:spcPct val="120000"/>
                </a:lnSpc>
                <a:spcBef>
                  <a:spcPts val="120"/>
                </a:spcBef>
              </a:pPr>
              <a:r>
                <a:rPr lang="ko-KR" altLang="en-US" sz="140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빨래가 잘 되는지는 모르겠고</a:t>
              </a:r>
              <a:r>
                <a:rPr lang="en-US" altLang="ko-KR" sz="140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… </a:t>
              </a:r>
              <a:r>
                <a:rPr lang="ko-KR" altLang="en-US" sz="140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강한 향을 싫어하는 저에게는</a:t>
              </a:r>
              <a:r>
                <a:rPr lang="en-US" altLang="ko-KR" sz="140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… </a:t>
              </a:r>
              <a:r>
                <a:rPr lang="ko-KR" altLang="en-US" sz="140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정말 싫어요 </a:t>
              </a:r>
              <a:r>
                <a:rPr lang="ko-KR" altLang="en-US" sz="1400" dirty="0" err="1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ㅠㅠ</a:t>
              </a:r>
              <a:endParaRPr lang="ko-KR" altLang="en-US" sz="14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D6EC5A64-9555-4EB5-8A4B-24C7ACEECD7A}"/>
                </a:ext>
              </a:extLst>
            </p:cNvPr>
            <p:cNvSpPr/>
            <p:nvPr/>
          </p:nvSpPr>
          <p:spPr>
            <a:xfrm>
              <a:off x="9269024" y="5359516"/>
              <a:ext cx="1754006" cy="1814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출처</a:t>
              </a: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</a:t>
              </a:r>
              <a:r>
                <a:rPr lang="ko-KR" altLang="en-US" sz="900" dirty="0" err="1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쿠팡</a:t>
              </a: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_</a:t>
              </a:r>
              <a:r>
                <a:rPr lang="ko-KR" altLang="en-US" sz="900" dirty="0" err="1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퍼실라벤더</a:t>
              </a: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_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사용후기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ED47DD-BE7F-46DE-B9AD-DFA315905E85}"/>
              </a:ext>
            </a:extLst>
          </p:cNvPr>
          <p:cNvSpPr/>
          <p:nvPr/>
        </p:nvSpPr>
        <p:spPr>
          <a:xfrm>
            <a:off x="190903" y="204437"/>
            <a:ext cx="3711272" cy="369332"/>
          </a:xfrm>
          <a:prstGeom prst="rect">
            <a:avLst/>
          </a:prstGeom>
          <a:solidFill>
            <a:srgbClr val="C62180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마케팅 분석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선호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07FF701-0978-41E6-801C-CA321576F59E}"/>
              </a:ext>
            </a:extLst>
          </p:cNvPr>
          <p:cNvSpPr txBox="1"/>
          <p:nvPr/>
        </p:nvSpPr>
        <p:spPr>
          <a:xfrm>
            <a:off x="629232" y="829846"/>
            <a:ext cx="108682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액체세제 시장점유율 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위인 </a:t>
            </a:r>
            <a:r>
              <a:rPr lang="ko-KR" altLang="en-US" sz="3000" dirty="0" err="1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퍼실</a:t>
            </a:r>
            <a:r>
              <a:rPr lang="ko-KR" altLang="en-US" sz="3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대한 </a:t>
            </a:r>
            <a:r>
              <a:rPr lang="ko-KR" altLang="en-US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부정적 의견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있다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BF4A8B04-29F0-4436-B9E2-C3F19EE4798D}"/>
              </a:ext>
            </a:extLst>
          </p:cNvPr>
          <p:cNvCxnSpPr/>
          <p:nvPr/>
        </p:nvCxnSpPr>
        <p:spPr>
          <a:xfrm>
            <a:off x="822908" y="1351184"/>
            <a:ext cx="10546185" cy="0"/>
          </a:xfrm>
          <a:prstGeom prst="line">
            <a:avLst/>
          </a:prstGeom>
          <a:ln w="19050">
            <a:solidFill>
              <a:srgbClr val="C62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8E4BDD1-6866-4284-9047-FA49AA269265}"/>
              </a:ext>
            </a:extLst>
          </p:cNvPr>
          <p:cNvSpPr/>
          <p:nvPr/>
        </p:nvSpPr>
        <p:spPr>
          <a:xfrm>
            <a:off x="4394999" y="2666732"/>
            <a:ext cx="1161527" cy="2674483"/>
          </a:xfrm>
          <a:prstGeom prst="rect">
            <a:avLst/>
          </a:prstGeom>
          <a:noFill/>
          <a:ln w="38100">
            <a:solidFill>
              <a:srgbClr val="762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0" name="그래픽 99">
            <a:extLst>
              <a:ext uri="{FF2B5EF4-FFF2-40B4-BE49-F238E27FC236}">
                <a16:creationId xmlns:a16="http://schemas.microsoft.com/office/drawing/2014/main" id="{6F96FD66-E0D5-47EB-9353-3355C4BF83B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57606" y="2821247"/>
            <a:ext cx="470519" cy="559824"/>
          </a:xfrm>
          <a:prstGeom prst="rect">
            <a:avLst/>
          </a:prstGeom>
        </p:spPr>
      </p:pic>
      <p:pic>
        <p:nvPicPr>
          <p:cNvPr id="104" name="그래픽 103">
            <a:extLst>
              <a:ext uri="{FF2B5EF4-FFF2-40B4-BE49-F238E27FC236}">
                <a16:creationId xmlns:a16="http://schemas.microsoft.com/office/drawing/2014/main" id="{034CCE7E-7361-4773-B0B6-01709072D3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257827" y="4472174"/>
            <a:ext cx="470077" cy="510415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4DE85199-681B-4D43-8483-449752F84133}"/>
              </a:ext>
            </a:extLst>
          </p:cNvPr>
          <p:cNvSpPr/>
          <p:nvPr/>
        </p:nvSpPr>
        <p:spPr>
          <a:xfrm>
            <a:off x="308204" y="6320925"/>
            <a:ext cx="83277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쿠팡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퍼실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라벤더 후기 6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26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 중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언급 건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186건+맘스홀릭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_‘ 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퍼실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향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언급 건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 분석 방법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R /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일러스트레이터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71C67-A5B1-413A-BC4F-0C46FBA5F4A7}"/>
              </a:ext>
            </a:extLst>
          </p:cNvPr>
          <p:cNvSpPr txBox="1"/>
          <p:nvPr/>
        </p:nvSpPr>
        <p:spPr>
          <a:xfrm>
            <a:off x="3352315" y="2892508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부정어</a:t>
            </a:r>
          </a:p>
        </p:txBody>
      </p:sp>
    </p:spTree>
    <p:extLst>
      <p:ext uri="{BB962C8B-B14F-4D97-AF65-F5344CB8AC3E}">
        <p14:creationId xmlns:p14="http://schemas.microsoft.com/office/powerpoint/2010/main" val="1839324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F6E6C4-E98F-481D-B081-2FEB3BDDB5A1}"/>
              </a:ext>
            </a:extLst>
          </p:cNvPr>
          <p:cNvGrpSpPr/>
          <p:nvPr/>
        </p:nvGrpSpPr>
        <p:grpSpPr>
          <a:xfrm>
            <a:off x="1840238" y="1693262"/>
            <a:ext cx="2525186" cy="374658"/>
            <a:chOff x="1411122" y="2267464"/>
            <a:chExt cx="2665267" cy="374658"/>
          </a:xfrm>
        </p:grpSpPr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07ED9E03-9E15-47DC-901B-10FE14722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1122" y="2267464"/>
              <a:ext cx="2665267" cy="3746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CE146F-01F8-4412-A8EC-4CD9F267DC2F}"/>
                </a:ext>
              </a:extLst>
            </p:cNvPr>
            <p:cNvSpPr txBox="1"/>
            <p:nvPr/>
          </p:nvSpPr>
          <p:spPr>
            <a:xfrm>
              <a:off x="1411122" y="2277822"/>
              <a:ext cx="266526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70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빨래 상관분석</a:t>
              </a:r>
              <a:r>
                <a:rPr kumimoji="0" lang="ko-KR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DA75C0C-8695-43CB-B625-69E883F3F2E3}"/>
              </a:ext>
            </a:extLst>
          </p:cNvPr>
          <p:cNvGrpSpPr/>
          <p:nvPr/>
        </p:nvGrpSpPr>
        <p:grpSpPr>
          <a:xfrm>
            <a:off x="6685520" y="1703620"/>
            <a:ext cx="4158142" cy="374658"/>
            <a:chOff x="1411122" y="2267464"/>
            <a:chExt cx="2665267" cy="374658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62B97D51-BD27-4E0F-8D77-A15F8EC8E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1122" y="2267464"/>
              <a:ext cx="2665267" cy="37465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90EE0B-D744-4892-8BD0-38C46C423AD9}"/>
                </a:ext>
              </a:extLst>
            </p:cNvPr>
            <p:cNvSpPr txBox="1"/>
            <p:nvPr/>
          </p:nvSpPr>
          <p:spPr>
            <a:xfrm>
              <a:off x="1411122" y="2277822"/>
              <a:ext cx="266526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향기 강도 선호도 조사</a:t>
              </a:r>
            </a:p>
          </p:txBody>
        </p:sp>
      </p:grpSp>
      <p:pic>
        <p:nvPicPr>
          <p:cNvPr id="75" name="그래픽 74">
            <a:extLst>
              <a:ext uri="{FF2B5EF4-FFF2-40B4-BE49-F238E27FC236}">
                <a16:creationId xmlns:a16="http://schemas.microsoft.com/office/drawing/2014/main" id="{34C57448-DE08-4EC3-B5AF-0B9EA88E8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97452" y="6169671"/>
            <a:ext cx="584834" cy="54477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9E03390-E97D-4256-8867-5F8C5C172A35}"/>
              </a:ext>
            </a:extLst>
          </p:cNvPr>
          <p:cNvSpPr/>
          <p:nvPr/>
        </p:nvSpPr>
        <p:spPr>
          <a:xfrm>
            <a:off x="5910943" y="5868293"/>
            <a:ext cx="57206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응답자 중 절반 이상인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51.4%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762556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은은한 향을 선호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E89EE6-599B-4CC3-BB58-262C54B15CE3}"/>
              </a:ext>
            </a:extLst>
          </p:cNvPr>
          <p:cNvSpPr/>
          <p:nvPr/>
        </p:nvSpPr>
        <p:spPr>
          <a:xfrm>
            <a:off x="190903" y="204437"/>
            <a:ext cx="3711272" cy="369332"/>
          </a:xfrm>
          <a:prstGeom prst="rect">
            <a:avLst/>
          </a:prstGeom>
          <a:solidFill>
            <a:srgbClr val="C62180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마케팅 분석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선호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51416D-B799-457E-9E6F-3CB28755863E}"/>
              </a:ext>
            </a:extLst>
          </p:cNvPr>
          <p:cNvSpPr txBox="1"/>
          <p:nvPr/>
        </p:nvSpPr>
        <p:spPr>
          <a:xfrm>
            <a:off x="629232" y="837102"/>
            <a:ext cx="108682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소비자는 빨래의</a:t>
            </a:r>
            <a:r>
              <a:rPr lang="ko-KR" altLang="en-US" sz="3000" dirty="0">
                <a:solidFill>
                  <a:srgbClr val="E7E6E6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좋은 향기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r>
              <a:rPr lang="ko-KR" altLang="en-US" sz="3000" dirty="0">
                <a:solidFill>
                  <a:srgbClr val="E7E6E6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은은함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꼽았다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A19C6C4-1D6E-4B06-99CA-05BDD2626FC9}"/>
              </a:ext>
            </a:extLst>
          </p:cNvPr>
          <p:cNvCxnSpPr/>
          <p:nvPr/>
        </p:nvCxnSpPr>
        <p:spPr>
          <a:xfrm>
            <a:off x="822908" y="1351184"/>
            <a:ext cx="10546185" cy="0"/>
          </a:xfrm>
          <a:prstGeom prst="line">
            <a:avLst/>
          </a:prstGeom>
          <a:ln w="19050">
            <a:solidFill>
              <a:srgbClr val="C62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F949796-118A-4F7C-9D0A-FA9CDEDF05FF}"/>
              </a:ext>
            </a:extLst>
          </p:cNvPr>
          <p:cNvGrpSpPr/>
          <p:nvPr/>
        </p:nvGrpSpPr>
        <p:grpSpPr>
          <a:xfrm>
            <a:off x="6510098" y="5005922"/>
            <a:ext cx="4487545" cy="283350"/>
            <a:chOff x="6596458" y="5000842"/>
            <a:chExt cx="4487545" cy="28335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83E7F30E-C528-441F-BB66-628D55BABB39}"/>
                </a:ext>
              </a:extLst>
            </p:cNvPr>
            <p:cNvGrpSpPr/>
            <p:nvPr/>
          </p:nvGrpSpPr>
          <p:grpSpPr>
            <a:xfrm>
              <a:off x="8275932" y="5007193"/>
              <a:ext cx="761753" cy="276999"/>
              <a:chOff x="8222773" y="5007193"/>
              <a:chExt cx="761753" cy="27699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D8E3E5-721D-4E62-9EB7-44AA02BA5FC6}"/>
                  </a:ext>
                </a:extLst>
              </p:cNvPr>
              <p:cNvSpPr txBox="1"/>
              <p:nvPr/>
            </p:nvSpPr>
            <p:spPr>
              <a:xfrm>
                <a:off x="8335801" y="5007193"/>
                <a:ext cx="6487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강한 향</a:t>
                </a:r>
              </a:p>
            </p:txBody>
          </p:sp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4E039D7A-5451-4C2F-A539-163102BDF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8222773" y="5079221"/>
                <a:ext cx="144778" cy="144778"/>
              </a:xfrm>
              <a:prstGeom prst="rect">
                <a:avLst/>
              </a:prstGeom>
            </p:spPr>
          </p:pic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1D1C7CA-3AC5-4A78-825D-EECF2BD4D990}"/>
                </a:ext>
              </a:extLst>
            </p:cNvPr>
            <p:cNvGrpSpPr/>
            <p:nvPr/>
          </p:nvGrpSpPr>
          <p:grpSpPr>
            <a:xfrm>
              <a:off x="7544103" y="5007193"/>
              <a:ext cx="754190" cy="276999"/>
              <a:chOff x="7419377" y="5007193"/>
              <a:chExt cx="754190" cy="276999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1099512-D1F1-4D4D-9FDB-CBF20603673E}"/>
                  </a:ext>
                </a:extLst>
              </p:cNvPr>
              <p:cNvSpPr txBox="1"/>
              <p:nvPr/>
            </p:nvSpPr>
            <p:spPr>
              <a:xfrm>
                <a:off x="7524842" y="5007193"/>
                <a:ext cx="6487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약한 향</a:t>
                </a:r>
              </a:p>
            </p:txBody>
          </p:sp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D80265DD-1D2C-47B4-A9F6-0E50B9890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9377" y="5074254"/>
                <a:ext cx="142875" cy="142875"/>
              </a:xfrm>
              <a:prstGeom prst="rect">
                <a:avLst/>
              </a:prstGeom>
            </p:spPr>
          </p:pic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81D93FB6-FBC1-4183-B280-CE02BAFDEE6D}"/>
                </a:ext>
              </a:extLst>
            </p:cNvPr>
            <p:cNvGrpSpPr/>
            <p:nvPr/>
          </p:nvGrpSpPr>
          <p:grpSpPr>
            <a:xfrm>
              <a:off x="6596458" y="5007193"/>
              <a:ext cx="970006" cy="276999"/>
              <a:chOff x="6416355" y="5007193"/>
              <a:chExt cx="970006" cy="276999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8BEE745-91D5-4CE6-8E6C-2B06842D6304}"/>
                  </a:ext>
                </a:extLst>
              </p:cNvPr>
              <p:cNvSpPr txBox="1"/>
              <p:nvPr/>
            </p:nvSpPr>
            <p:spPr>
              <a:xfrm>
                <a:off x="6544333" y="5007193"/>
                <a:ext cx="8420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은은한 향</a:t>
                </a:r>
              </a:p>
            </p:txBody>
          </p:sp>
          <p:pic>
            <p:nvPicPr>
              <p:cNvPr id="46" name="그래픽 45">
                <a:extLst>
                  <a:ext uri="{FF2B5EF4-FFF2-40B4-BE49-F238E27FC236}">
                    <a16:creationId xmlns:a16="http://schemas.microsoft.com/office/drawing/2014/main" id="{83FD7DAB-2CCE-407F-8FC7-6F058C032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416355" y="5073303"/>
                <a:ext cx="142875" cy="142875"/>
              </a:xfrm>
              <a:prstGeom prst="rect">
                <a:avLst/>
              </a:prstGeom>
            </p:spPr>
          </p:pic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4A27E70D-6568-4AD1-9F17-B1B74E6601EA}"/>
                </a:ext>
              </a:extLst>
            </p:cNvPr>
            <p:cNvGrpSpPr/>
            <p:nvPr/>
          </p:nvGrpSpPr>
          <p:grpSpPr>
            <a:xfrm>
              <a:off x="9015324" y="5007193"/>
              <a:ext cx="1045166" cy="276999"/>
              <a:chOff x="9020396" y="5007193"/>
              <a:chExt cx="1045166" cy="276999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9229389-F5C9-4CF1-8B4C-2A0F5DEB951A}"/>
                  </a:ext>
                </a:extLst>
              </p:cNvPr>
              <p:cNvSpPr txBox="1"/>
              <p:nvPr/>
            </p:nvSpPr>
            <p:spPr>
              <a:xfrm>
                <a:off x="9114232" y="5007193"/>
                <a:ext cx="9513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매우 약한 향</a:t>
                </a:r>
              </a:p>
            </p:txBody>
          </p:sp>
          <p:pic>
            <p:nvPicPr>
              <p:cNvPr id="47" name="그래픽 46">
                <a:extLst>
                  <a:ext uri="{FF2B5EF4-FFF2-40B4-BE49-F238E27FC236}">
                    <a16:creationId xmlns:a16="http://schemas.microsoft.com/office/drawing/2014/main" id="{5D45F909-6600-4605-A83D-4478DF8B3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020396" y="5072892"/>
                <a:ext cx="142875" cy="142875"/>
              </a:xfrm>
              <a:prstGeom prst="rect">
                <a:avLst/>
              </a:prstGeom>
            </p:spPr>
          </p:pic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5C35D280-A139-4A31-A875-F4663DFD3B65}"/>
                </a:ext>
              </a:extLst>
            </p:cNvPr>
            <p:cNvGrpSpPr/>
            <p:nvPr/>
          </p:nvGrpSpPr>
          <p:grpSpPr>
            <a:xfrm>
              <a:off x="10038129" y="5000842"/>
              <a:ext cx="1045874" cy="276999"/>
              <a:chOff x="10073030" y="5000842"/>
              <a:chExt cx="1045874" cy="276999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2582AE-700C-4CB8-A0E9-078E164B47D3}"/>
                  </a:ext>
                </a:extLst>
              </p:cNvPr>
              <p:cNvSpPr txBox="1"/>
              <p:nvPr/>
            </p:nvSpPr>
            <p:spPr>
              <a:xfrm>
                <a:off x="10159774" y="5000842"/>
                <a:ext cx="9591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매우 강한 향</a:t>
                </a:r>
              </a:p>
            </p:txBody>
          </p:sp>
          <p:pic>
            <p:nvPicPr>
              <p:cNvPr id="48" name="그래픽 47">
                <a:extLst>
                  <a:ext uri="{FF2B5EF4-FFF2-40B4-BE49-F238E27FC236}">
                    <a16:creationId xmlns:a16="http://schemas.microsoft.com/office/drawing/2014/main" id="{5959D886-CC92-43E5-BDE5-906E86EAA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073030" y="5064986"/>
                <a:ext cx="142875" cy="142875"/>
              </a:xfrm>
              <a:prstGeom prst="rect">
                <a:avLst/>
              </a:prstGeom>
            </p:spPr>
          </p:pic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1CA70EEE-9D48-4E3E-9FD0-36FB81CF475D}"/>
              </a:ext>
            </a:extLst>
          </p:cNvPr>
          <p:cNvSpPr txBox="1"/>
          <p:nvPr/>
        </p:nvSpPr>
        <p:spPr>
          <a:xfrm>
            <a:off x="9920305" y="3770053"/>
            <a:ext cx="1242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51.4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3D5682D-4E3F-4173-91E5-0E67EA34E89F}"/>
              </a:ext>
            </a:extLst>
          </p:cNvPr>
          <p:cNvGrpSpPr/>
          <p:nvPr/>
        </p:nvGrpSpPr>
        <p:grpSpPr>
          <a:xfrm>
            <a:off x="854982" y="2566043"/>
            <a:ext cx="4561014" cy="2223995"/>
            <a:chOff x="634482" y="3022653"/>
            <a:chExt cx="4561014" cy="2223995"/>
          </a:xfrm>
        </p:grpSpPr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11AC0103-A245-4CBA-8CE3-F3FB62149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05220" y="3318874"/>
              <a:ext cx="4118667" cy="1618004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B981343-45C4-40D4-99BF-32EDDE7A9759}"/>
                </a:ext>
              </a:extLst>
            </p:cNvPr>
            <p:cNvSpPr txBox="1"/>
            <p:nvPr/>
          </p:nvSpPr>
          <p:spPr>
            <a:xfrm>
              <a:off x="987892" y="4938871"/>
              <a:ext cx="5592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성분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6A9409B-6CFA-4BC3-8AD8-907661DD700E}"/>
                </a:ext>
              </a:extLst>
            </p:cNvPr>
            <p:cNvSpPr txBox="1"/>
            <p:nvPr/>
          </p:nvSpPr>
          <p:spPr>
            <a:xfrm>
              <a:off x="1492659" y="4938871"/>
              <a:ext cx="1003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섬유유연제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5808AFC-948A-40D8-A32B-7FA3CEBB669B}"/>
                </a:ext>
              </a:extLst>
            </p:cNvPr>
            <p:cNvSpPr txBox="1"/>
            <p:nvPr/>
          </p:nvSpPr>
          <p:spPr>
            <a:xfrm>
              <a:off x="2357904" y="4937542"/>
              <a:ext cx="702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고농축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7829261-9A78-42D1-B4EC-EB5B0D2EB829}"/>
                </a:ext>
              </a:extLst>
            </p:cNvPr>
            <p:cNvSpPr txBox="1"/>
            <p:nvPr/>
          </p:nvSpPr>
          <p:spPr>
            <a:xfrm>
              <a:off x="3141426" y="4933315"/>
              <a:ext cx="578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은은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90F22A2-0203-47AB-9401-F13393D16EA0}"/>
                </a:ext>
              </a:extLst>
            </p:cNvPr>
            <p:cNvSpPr txBox="1"/>
            <p:nvPr/>
          </p:nvSpPr>
          <p:spPr>
            <a:xfrm>
              <a:off x="3868260" y="4938871"/>
              <a:ext cx="5485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피부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4859157-45ED-45CA-B9C7-BC2267606D50}"/>
                </a:ext>
              </a:extLst>
            </p:cNvPr>
            <p:cNvSpPr txBox="1"/>
            <p:nvPr/>
          </p:nvSpPr>
          <p:spPr>
            <a:xfrm>
              <a:off x="4555885" y="4938871"/>
              <a:ext cx="639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자극</a:t>
              </a: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14BAB5-8D16-48C3-AC39-A7CE030A0520}"/>
                </a:ext>
              </a:extLst>
            </p:cNvPr>
            <p:cNvSpPr txBox="1"/>
            <p:nvPr/>
          </p:nvSpPr>
          <p:spPr>
            <a:xfrm>
              <a:off x="634482" y="3683869"/>
              <a:ext cx="39507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상</a:t>
              </a:r>
              <a:endPara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관</a:t>
              </a:r>
              <a:endPara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계</a:t>
              </a:r>
              <a:endPara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80FF1C9-B668-433F-A82F-C5ADC524FDA3}"/>
                </a:ext>
              </a:extLst>
            </p:cNvPr>
            <p:cNvSpPr txBox="1"/>
            <p:nvPr/>
          </p:nvSpPr>
          <p:spPr>
            <a:xfrm>
              <a:off x="920231" y="3022653"/>
              <a:ext cx="73092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/>
                <a:t>0.49</a:t>
              </a:r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1C76FF7-20F7-4036-A43F-B0773FC53EF3}"/>
                </a:ext>
              </a:extLst>
            </p:cNvPr>
            <p:cNvSpPr txBox="1"/>
            <p:nvPr/>
          </p:nvSpPr>
          <p:spPr>
            <a:xfrm>
              <a:off x="1628819" y="3094620"/>
              <a:ext cx="73092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/>
                <a:t>0.47</a:t>
              </a:r>
              <a:endParaRPr lang="ko-KR" alt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FAF49D0-98ED-4564-844C-BE88654BB351}"/>
                </a:ext>
              </a:extLst>
            </p:cNvPr>
            <p:cNvSpPr txBox="1"/>
            <p:nvPr/>
          </p:nvSpPr>
          <p:spPr>
            <a:xfrm>
              <a:off x="2337407" y="3208552"/>
              <a:ext cx="73092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/>
                <a:t>0.45</a:t>
              </a:r>
              <a:endParaRPr lang="ko-KR" alt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FE31471-41BE-498B-8505-1A8765D95793}"/>
                </a:ext>
              </a:extLst>
            </p:cNvPr>
            <p:cNvSpPr txBox="1"/>
            <p:nvPr/>
          </p:nvSpPr>
          <p:spPr>
            <a:xfrm>
              <a:off x="3010317" y="3258925"/>
              <a:ext cx="8649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0.41</a:t>
              </a:r>
              <a:endParaRPr lang="ko-KR" altLang="en-US" sz="24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80ECF76-DD4F-4EAC-BF56-5B5C6981A183}"/>
                </a:ext>
              </a:extLst>
            </p:cNvPr>
            <p:cNvSpPr txBox="1"/>
            <p:nvPr/>
          </p:nvSpPr>
          <p:spPr>
            <a:xfrm>
              <a:off x="3757345" y="3462556"/>
              <a:ext cx="73092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/>
                <a:t>0.40</a:t>
              </a:r>
              <a:endParaRPr lang="ko-KR" alt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52DAF47-20DD-4C7D-ACF7-C78EF201F86C}"/>
                </a:ext>
              </a:extLst>
            </p:cNvPr>
            <p:cNvSpPr txBox="1"/>
            <p:nvPr/>
          </p:nvSpPr>
          <p:spPr>
            <a:xfrm>
              <a:off x="4464572" y="3466848"/>
              <a:ext cx="73092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/>
                <a:t>0.40</a:t>
              </a:r>
              <a:endParaRPr lang="ko-KR" altLang="en-US" dirty="0"/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CB86E9D6-FA83-4938-AE4D-1832AC51195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471" y="2309667"/>
            <a:ext cx="3918078" cy="26865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DFA76E-69A5-41CB-A281-50D37833A281}"/>
              </a:ext>
            </a:extLst>
          </p:cNvPr>
          <p:cNvSpPr txBox="1"/>
          <p:nvPr/>
        </p:nvSpPr>
        <p:spPr>
          <a:xfrm>
            <a:off x="9575373" y="3206304"/>
            <a:ext cx="159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2400" b="1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은은한 향</a:t>
            </a:r>
            <a:r>
              <a:rPr lang="en-US" altLang="ko-KR" sz="2400" b="1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  <a:endParaRPr lang="ko-KR" altLang="en-US" sz="2400" b="1" dirty="0">
              <a:solidFill>
                <a:srgbClr val="76255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D3D9F2C-9808-42E8-93A1-212FF66A6F19}"/>
              </a:ext>
            </a:extLst>
          </p:cNvPr>
          <p:cNvSpPr/>
          <p:nvPr/>
        </p:nvSpPr>
        <p:spPr>
          <a:xfrm>
            <a:off x="6636669" y="5372679"/>
            <a:ext cx="4360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출처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가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팀 자체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Google Docs Self Survey /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대상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2050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남녀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222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명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/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en-US" altLang="ko-KR" sz="1000" b="0" i="0" u="none" strike="noStrike" kern="1200" cap="none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2019.08.23-2019.08.24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 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68F9A9C-5098-48F7-98F3-11E39798D0C1}"/>
              </a:ext>
            </a:extLst>
          </p:cNvPr>
          <p:cNvSpPr/>
          <p:nvPr/>
        </p:nvSpPr>
        <p:spPr>
          <a:xfrm>
            <a:off x="823010" y="5227825"/>
            <a:ext cx="4592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빨래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인스타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1000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블로그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984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맘스홀릭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1370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82cook 796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)/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방법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R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일러스트레이터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6DEF8D-658A-4A77-B634-B3388D9BCD5E}"/>
              </a:ext>
            </a:extLst>
          </p:cNvPr>
          <p:cNvSpPr/>
          <p:nvPr/>
        </p:nvSpPr>
        <p:spPr>
          <a:xfrm>
            <a:off x="324376" y="5817558"/>
            <a:ext cx="5720696" cy="440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빨래 </a:t>
            </a:r>
            <a:r>
              <a:rPr lang="ko-KR" altLang="en-US" sz="2000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게시글에서</a:t>
            </a:r>
            <a:r>
              <a:rPr lang="ko-KR" altLang="en-US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20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</a:t>
            </a:r>
            <a:r>
              <a:rPr lang="en-US" altLang="ko-KR" sz="20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  <a:r>
              <a:rPr lang="en-US" altLang="ko-KR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상관관계가 있는 단어 도출</a:t>
            </a:r>
            <a:endParaRPr lang="en-US" altLang="ko-KR" sz="200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804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9375CCD-A9EA-4EC1-A91D-089E69846354}"/>
              </a:ext>
            </a:extLst>
          </p:cNvPr>
          <p:cNvCxnSpPr>
            <a:cxnSpLocks/>
          </p:cNvCxnSpPr>
          <p:nvPr/>
        </p:nvCxnSpPr>
        <p:spPr>
          <a:xfrm>
            <a:off x="804183" y="1491343"/>
            <a:ext cx="10583635" cy="0"/>
          </a:xfrm>
          <a:prstGeom prst="line">
            <a:avLst/>
          </a:prstGeom>
          <a:ln w="19050">
            <a:solidFill>
              <a:srgbClr val="C62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3C547E3-08ED-4ACF-99EC-0083AE02D522}"/>
              </a:ext>
            </a:extLst>
          </p:cNvPr>
          <p:cNvGrpSpPr/>
          <p:nvPr/>
        </p:nvGrpSpPr>
        <p:grpSpPr>
          <a:xfrm>
            <a:off x="5223145" y="392565"/>
            <a:ext cx="1768152" cy="1010770"/>
            <a:chOff x="4591438" y="392565"/>
            <a:chExt cx="1768152" cy="1010770"/>
          </a:xfrm>
        </p:grpSpPr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915ED5CA-332A-409C-AF2B-07E8CA46A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91438" y="392565"/>
              <a:ext cx="714375" cy="69532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ACFF42-9D38-4715-B19F-8279AF1D550B}"/>
                </a:ext>
              </a:extLst>
            </p:cNvPr>
            <p:cNvSpPr txBox="1"/>
            <p:nvPr/>
          </p:nvSpPr>
          <p:spPr>
            <a:xfrm>
              <a:off x="4948626" y="818560"/>
              <a:ext cx="1410964" cy="58477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INDEX</a:t>
              </a:r>
              <a:endPara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766AA6B-C604-4050-B013-45754ACCE664}"/>
              </a:ext>
            </a:extLst>
          </p:cNvPr>
          <p:cNvGrpSpPr/>
          <p:nvPr/>
        </p:nvGrpSpPr>
        <p:grpSpPr>
          <a:xfrm>
            <a:off x="1411973" y="2679175"/>
            <a:ext cx="9465430" cy="2296779"/>
            <a:chOff x="1390931" y="2407140"/>
            <a:chExt cx="9465430" cy="229677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6CFC5B5-9838-4934-AD81-157B3158E940}"/>
                </a:ext>
              </a:extLst>
            </p:cNvPr>
            <p:cNvGrpSpPr/>
            <p:nvPr/>
          </p:nvGrpSpPr>
          <p:grpSpPr>
            <a:xfrm>
              <a:off x="1390931" y="2407140"/>
              <a:ext cx="1510668" cy="2262739"/>
              <a:chOff x="1390931" y="2407140"/>
              <a:chExt cx="1510668" cy="2262739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1579A5EC-9DDD-487B-8C37-74A8B8D7DE71}"/>
                  </a:ext>
                </a:extLst>
              </p:cNvPr>
              <p:cNvSpPr/>
              <p:nvPr/>
            </p:nvSpPr>
            <p:spPr>
              <a:xfrm>
                <a:off x="1390931" y="3698587"/>
                <a:ext cx="1510668" cy="9712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 </a:t>
                </a: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시장분석</a:t>
                </a:r>
                <a:endPara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 </a:t>
                </a: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문제제기</a:t>
                </a: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8ED5AEBA-5943-4203-A2BA-D381921A736A}"/>
                  </a:ext>
                </a:extLst>
              </p:cNvPr>
              <p:cNvGrpSpPr/>
              <p:nvPr/>
            </p:nvGrpSpPr>
            <p:grpSpPr>
              <a:xfrm>
                <a:off x="1538172" y="2407140"/>
                <a:ext cx="1184940" cy="1098155"/>
                <a:chOff x="2003020" y="2407697"/>
                <a:chExt cx="1184940" cy="1098155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ABFFD4D-0EEE-4DFC-A2C6-128EC7F63A08}"/>
                    </a:ext>
                  </a:extLst>
                </p:cNvPr>
                <p:cNvSpPr txBox="1"/>
                <p:nvPr/>
              </p:nvSpPr>
              <p:spPr>
                <a:xfrm>
                  <a:off x="2003020" y="3105742"/>
                  <a:ext cx="1184940" cy="400110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r>
                    <a:rPr lang="ko-KR" altLang="en-US" sz="20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상황 분석</a:t>
                  </a:r>
                  <a:endPara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526EB151-4CE5-4939-A28E-109BA48B80C3}"/>
                    </a:ext>
                  </a:extLst>
                </p:cNvPr>
                <p:cNvGrpSpPr/>
                <p:nvPr/>
              </p:nvGrpSpPr>
              <p:grpSpPr>
                <a:xfrm>
                  <a:off x="2322064" y="2407697"/>
                  <a:ext cx="552450" cy="552450"/>
                  <a:chOff x="2375198" y="2291580"/>
                  <a:chExt cx="552450" cy="552450"/>
                </a:xfrm>
              </p:grpSpPr>
              <p:pic>
                <p:nvPicPr>
                  <p:cNvPr id="2" name="그래픽 1">
                    <a:extLst>
                      <a:ext uri="{FF2B5EF4-FFF2-40B4-BE49-F238E27FC236}">
                        <a16:creationId xmlns:a16="http://schemas.microsoft.com/office/drawing/2014/main" id="{7C0EC4C0-71DD-407E-B036-906AAC498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75198" y="2291580"/>
                    <a:ext cx="552450" cy="552450"/>
                  </a:xfrm>
                  <a:prstGeom prst="rect">
                    <a:avLst/>
                  </a:prstGeom>
                </p:spPr>
              </p:pic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43C8966-32D8-4A97-A0CA-9DE2B8539362}"/>
                      </a:ext>
                    </a:extLst>
                  </p:cNvPr>
                  <p:cNvSpPr txBox="1"/>
                  <p:nvPr/>
                </p:nvSpPr>
                <p:spPr>
                  <a:xfrm>
                    <a:off x="2429247" y="2383139"/>
                    <a:ext cx="4700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01</a:t>
                    </a:r>
                    <a:endParaRPr lang="ko-KR" altLang="en-US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D5F2969-376F-48A5-970A-9E4B1AAB1E4F}"/>
                </a:ext>
              </a:extLst>
            </p:cNvPr>
            <p:cNvGrpSpPr/>
            <p:nvPr/>
          </p:nvGrpSpPr>
          <p:grpSpPr>
            <a:xfrm>
              <a:off x="3344123" y="2407140"/>
              <a:ext cx="2302460" cy="2264155"/>
              <a:chOff x="3517721" y="2407140"/>
              <a:chExt cx="2302460" cy="226415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B21CA0B-7A96-42A9-BA7D-D379FD480ECC}"/>
                  </a:ext>
                </a:extLst>
              </p:cNvPr>
              <p:cNvSpPr/>
              <p:nvPr/>
            </p:nvSpPr>
            <p:spPr>
              <a:xfrm>
                <a:off x="3517721" y="3700003"/>
                <a:ext cx="2302460" cy="9712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 </a:t>
                </a: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소비자 분석</a:t>
                </a:r>
                <a:endPara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 </a:t>
                </a:r>
                <a:r>
                  <a:rPr lang="ko-KR" altLang="en-US" sz="2000" spc="-15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소비자 선호 </a:t>
                </a:r>
                <a:r>
                  <a:rPr lang="en-US" altLang="ko-KR" sz="2000" spc="-15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‘</a:t>
                </a:r>
                <a:r>
                  <a:rPr lang="ko-KR" altLang="en-US" sz="2000" spc="-15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향</a:t>
                </a:r>
                <a:r>
                  <a:rPr lang="en-US" altLang="ko-KR" sz="2000" spc="-15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’</a:t>
                </a:r>
                <a:r>
                  <a:rPr lang="ko-KR" altLang="en-US" sz="2000" spc="-15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분석</a:t>
                </a:r>
                <a:endParaRPr lang="en-US" altLang="ko-KR" sz="2000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345B9BC-603B-4DEE-B81D-BF3D29DAB492}"/>
                  </a:ext>
                </a:extLst>
              </p:cNvPr>
              <p:cNvGrpSpPr/>
              <p:nvPr/>
            </p:nvGrpSpPr>
            <p:grpSpPr>
              <a:xfrm>
                <a:off x="3959462" y="2407140"/>
                <a:ext cx="1418978" cy="1098155"/>
                <a:chOff x="4089350" y="2407697"/>
                <a:chExt cx="1418978" cy="1098155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8E167AE-F9B9-4DE1-B4B6-E44B13074633}"/>
                    </a:ext>
                  </a:extLst>
                </p:cNvPr>
                <p:cNvSpPr txBox="1"/>
                <p:nvPr/>
              </p:nvSpPr>
              <p:spPr>
                <a:xfrm>
                  <a:off x="4089350" y="3105742"/>
                  <a:ext cx="1418978" cy="400110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r>
                    <a:rPr lang="ko-KR" altLang="en-US" sz="20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마케팅 분석</a:t>
                  </a:r>
                </a:p>
              </p:txBody>
            </p: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5CC87ED6-C66A-4882-91D3-B0DC6A50E16A}"/>
                    </a:ext>
                  </a:extLst>
                </p:cNvPr>
                <p:cNvGrpSpPr/>
                <p:nvPr/>
              </p:nvGrpSpPr>
              <p:grpSpPr>
                <a:xfrm>
                  <a:off x="4509383" y="2407697"/>
                  <a:ext cx="552450" cy="552450"/>
                  <a:chOff x="2366934" y="2291580"/>
                  <a:chExt cx="552450" cy="552450"/>
                </a:xfrm>
              </p:grpSpPr>
              <p:pic>
                <p:nvPicPr>
                  <p:cNvPr id="26" name="그래픽 25">
                    <a:extLst>
                      <a:ext uri="{FF2B5EF4-FFF2-40B4-BE49-F238E27FC236}">
                        <a16:creationId xmlns:a16="http://schemas.microsoft.com/office/drawing/2014/main" id="{83DEFDC7-A480-44C0-AF2D-A082B00335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66934" y="2291580"/>
                    <a:ext cx="552450" cy="552450"/>
                  </a:xfrm>
                  <a:prstGeom prst="rect">
                    <a:avLst/>
                  </a:prstGeom>
                </p:spPr>
              </p:pic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D3936BED-FEFC-452F-A659-B2BDA83E2169}"/>
                      </a:ext>
                    </a:extLst>
                  </p:cNvPr>
                  <p:cNvSpPr txBox="1"/>
                  <p:nvPr/>
                </p:nvSpPr>
                <p:spPr>
                  <a:xfrm>
                    <a:off x="2420983" y="2383139"/>
                    <a:ext cx="4700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02</a:t>
                    </a:r>
                    <a:endParaRPr lang="ko-KR" altLang="en-US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CA5450C-BA0B-4679-9A0F-0A9438341BBB}"/>
                </a:ext>
              </a:extLst>
            </p:cNvPr>
            <p:cNvGrpSpPr/>
            <p:nvPr/>
          </p:nvGrpSpPr>
          <p:grpSpPr>
            <a:xfrm>
              <a:off x="6080685" y="2407697"/>
              <a:ext cx="1951175" cy="2296222"/>
              <a:chOff x="6186985" y="2407697"/>
              <a:chExt cx="1951175" cy="2296222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61C4DD1-2CB8-45B8-89C3-AFDBA7988F69}"/>
                  </a:ext>
                </a:extLst>
              </p:cNvPr>
              <p:cNvSpPr/>
              <p:nvPr/>
            </p:nvSpPr>
            <p:spPr>
              <a:xfrm>
                <a:off x="6404154" y="3688256"/>
                <a:ext cx="151683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 </a:t>
                </a:r>
                <a:r>
                  <a:rPr lang="ko-KR" altLang="en-US" sz="20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컨셉</a:t>
                </a: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도출</a:t>
                </a:r>
                <a:endPara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 </a:t>
                </a:r>
                <a:r>
                  <a:rPr lang="ko-KR" altLang="en-US" sz="20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포지셔닝</a:t>
                </a:r>
                <a:endPara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4A8B2A1-0D33-4D62-A2FA-BC9CD18C8125}"/>
                  </a:ext>
                </a:extLst>
              </p:cNvPr>
              <p:cNvGrpSpPr/>
              <p:nvPr/>
            </p:nvGrpSpPr>
            <p:grpSpPr>
              <a:xfrm>
                <a:off x="6186985" y="2407697"/>
                <a:ext cx="1951175" cy="1098155"/>
                <a:chOff x="6049291" y="2407697"/>
                <a:chExt cx="1951175" cy="1098155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75A9DFD-7B09-45D3-B567-4571FA21D411}"/>
                    </a:ext>
                  </a:extLst>
                </p:cNvPr>
                <p:cNvSpPr txBox="1"/>
                <p:nvPr/>
              </p:nvSpPr>
              <p:spPr>
                <a:xfrm>
                  <a:off x="6049291" y="3105742"/>
                  <a:ext cx="1951175" cy="400110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r>
                    <a:rPr lang="ko-KR" altLang="en-US" sz="20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마케팅 방향 제안</a:t>
                  </a:r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B1D22804-6559-4D93-815A-C1A545BBC469}"/>
                    </a:ext>
                  </a:extLst>
                </p:cNvPr>
                <p:cNvGrpSpPr/>
                <p:nvPr/>
              </p:nvGrpSpPr>
              <p:grpSpPr>
                <a:xfrm>
                  <a:off x="6704966" y="2407697"/>
                  <a:ext cx="552450" cy="552450"/>
                  <a:chOff x="6864803" y="2291580"/>
                  <a:chExt cx="552450" cy="552450"/>
                </a:xfrm>
              </p:grpSpPr>
              <p:pic>
                <p:nvPicPr>
                  <p:cNvPr id="30" name="그래픽 29">
                    <a:extLst>
                      <a:ext uri="{FF2B5EF4-FFF2-40B4-BE49-F238E27FC236}">
                        <a16:creationId xmlns:a16="http://schemas.microsoft.com/office/drawing/2014/main" id="{E64B6893-C31B-4C8B-A917-F85A9FF2BB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64803" y="2291580"/>
                    <a:ext cx="552450" cy="552450"/>
                  </a:xfrm>
                  <a:prstGeom prst="rect">
                    <a:avLst/>
                  </a:prstGeom>
                </p:spPr>
              </p:pic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4A2A6E0-F9CA-4C70-9E64-E0378AA6C5BB}"/>
                      </a:ext>
                    </a:extLst>
                  </p:cNvPr>
                  <p:cNvSpPr txBox="1"/>
                  <p:nvPr/>
                </p:nvSpPr>
                <p:spPr>
                  <a:xfrm>
                    <a:off x="6918852" y="2383139"/>
                    <a:ext cx="4700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03</a:t>
                    </a:r>
                    <a:endParaRPr lang="ko-KR" altLang="en-US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F806DC2-18C0-4290-9C10-E7543D1A9BBF}"/>
                </a:ext>
              </a:extLst>
            </p:cNvPr>
            <p:cNvGrpSpPr/>
            <p:nvPr/>
          </p:nvGrpSpPr>
          <p:grpSpPr>
            <a:xfrm>
              <a:off x="8437109" y="2407697"/>
              <a:ext cx="2419252" cy="1080338"/>
              <a:chOff x="8000812" y="2407697"/>
              <a:chExt cx="2419252" cy="1080338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B28C2D-165D-474B-95B8-5AD38CE0B128}"/>
                  </a:ext>
                </a:extLst>
              </p:cNvPr>
              <p:cNvSpPr txBox="1"/>
              <p:nvPr/>
            </p:nvSpPr>
            <p:spPr>
              <a:xfrm>
                <a:off x="8000812" y="3087925"/>
                <a:ext cx="2419252" cy="400110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마케팅 커뮤니케이션 </a:t>
                </a: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2107375-033C-45F1-9AB1-B002B2C6305D}"/>
                  </a:ext>
                </a:extLst>
              </p:cNvPr>
              <p:cNvGrpSpPr/>
              <p:nvPr/>
            </p:nvGrpSpPr>
            <p:grpSpPr>
              <a:xfrm>
                <a:off x="8900550" y="2407697"/>
                <a:ext cx="552450" cy="552450"/>
                <a:chOff x="8953683" y="2291580"/>
                <a:chExt cx="552450" cy="552450"/>
              </a:xfrm>
            </p:grpSpPr>
            <p:pic>
              <p:nvPicPr>
                <p:cNvPr id="33" name="그래픽 32">
                  <a:extLst>
                    <a:ext uri="{FF2B5EF4-FFF2-40B4-BE49-F238E27FC236}">
                      <a16:creationId xmlns:a16="http://schemas.microsoft.com/office/drawing/2014/main" id="{44D99764-D934-444F-87D3-E7DE3F04AB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53683" y="2291580"/>
                  <a:ext cx="552450" cy="552450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655C8DB-B859-48B1-99F8-FE4CC791D9BA}"/>
                    </a:ext>
                  </a:extLst>
                </p:cNvPr>
                <p:cNvSpPr txBox="1"/>
                <p:nvPr/>
              </p:nvSpPr>
              <p:spPr>
                <a:xfrm>
                  <a:off x="9007732" y="2383139"/>
                  <a:ext cx="4700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04</a:t>
                  </a:r>
                  <a:endPara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</p:grp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FC5E889-45DE-41A0-A784-CBF164336203}"/>
              </a:ext>
            </a:extLst>
          </p:cNvPr>
          <p:cNvCxnSpPr>
            <a:cxnSpLocks/>
          </p:cNvCxnSpPr>
          <p:nvPr/>
        </p:nvCxnSpPr>
        <p:spPr>
          <a:xfrm>
            <a:off x="804183" y="6128656"/>
            <a:ext cx="10583635" cy="0"/>
          </a:xfrm>
          <a:prstGeom prst="line">
            <a:avLst/>
          </a:prstGeom>
          <a:ln w="19050">
            <a:solidFill>
              <a:srgbClr val="C62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681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래픽 74">
            <a:extLst>
              <a:ext uri="{FF2B5EF4-FFF2-40B4-BE49-F238E27FC236}">
                <a16:creationId xmlns:a16="http://schemas.microsoft.com/office/drawing/2014/main" id="{34C57448-DE08-4EC3-B5AF-0B9EA88E8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7452" y="6169671"/>
            <a:ext cx="584834" cy="54477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E89EE6-599B-4CC3-BB58-262C54B15CE3}"/>
              </a:ext>
            </a:extLst>
          </p:cNvPr>
          <p:cNvSpPr/>
          <p:nvPr/>
        </p:nvSpPr>
        <p:spPr>
          <a:xfrm>
            <a:off x="190903" y="204437"/>
            <a:ext cx="3711272" cy="369332"/>
          </a:xfrm>
          <a:prstGeom prst="rect">
            <a:avLst/>
          </a:prstGeom>
          <a:solidFill>
            <a:srgbClr val="C62180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마케팅 분석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선호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51416D-B799-457E-9E6F-3CB28755863E}"/>
              </a:ext>
            </a:extLst>
          </p:cNvPr>
          <p:cNvSpPr txBox="1"/>
          <p:nvPr/>
        </p:nvSpPr>
        <p:spPr>
          <a:xfrm>
            <a:off x="629232" y="837102"/>
            <a:ext cx="108682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빨래 </a:t>
            </a:r>
            <a:r>
              <a:rPr lang="ko-KR" altLang="en-US" sz="3000" dirty="0" err="1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냄새</a:t>
            </a:r>
            <a:r>
              <a:rPr lang="ko-KR" altLang="en-US" sz="3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하면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A19C6C4-1D6E-4B06-99CA-05BDD2626FC9}"/>
              </a:ext>
            </a:extLst>
          </p:cNvPr>
          <p:cNvCxnSpPr/>
          <p:nvPr/>
        </p:nvCxnSpPr>
        <p:spPr>
          <a:xfrm>
            <a:off x="822908" y="1351184"/>
            <a:ext cx="10546185" cy="0"/>
          </a:xfrm>
          <a:prstGeom prst="line">
            <a:avLst/>
          </a:prstGeom>
          <a:ln w="19050">
            <a:solidFill>
              <a:srgbClr val="C62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0E0B9DF-B18A-45B6-9993-CA681E22A9E1}"/>
              </a:ext>
            </a:extLst>
          </p:cNvPr>
          <p:cNvSpPr/>
          <p:nvPr/>
        </p:nvSpPr>
        <p:spPr>
          <a:xfrm>
            <a:off x="286843" y="6410001"/>
            <a:ext cx="63190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출처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가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팀 자체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Google Docs Self Survey /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대상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2050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남녀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222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명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/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en-US" altLang="ko-KR" sz="1000" b="0" i="0" u="none" strike="noStrike" kern="1200" cap="none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2019.08.23-2019.08.24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 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DAE7AB-0F7B-476D-A117-C2EDC38C38D4}"/>
              </a:ext>
            </a:extLst>
          </p:cNvPr>
          <p:cNvGrpSpPr/>
          <p:nvPr/>
        </p:nvGrpSpPr>
        <p:grpSpPr>
          <a:xfrm>
            <a:off x="943074" y="1082622"/>
            <a:ext cx="9870421" cy="5890223"/>
            <a:chOff x="551433" y="1082622"/>
            <a:chExt cx="9870421" cy="5890223"/>
          </a:xfrm>
        </p:grpSpPr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11DF1832-2D21-4414-871E-0E1490EC5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71398" y="2149221"/>
              <a:ext cx="1706430" cy="1706430"/>
            </a:xfrm>
            <a:prstGeom prst="rect">
              <a:avLst/>
            </a:prstGeom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437EAC02-0D1B-4B5F-89B4-AAE1E1B38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1433" y="2847142"/>
              <a:ext cx="3025115" cy="3025115"/>
            </a:xfrm>
            <a:prstGeom prst="rect">
              <a:avLst/>
            </a:prstGeom>
          </p:spPr>
        </p:pic>
        <p:pic>
          <p:nvPicPr>
            <p:cNvPr id="92" name="그래픽 91">
              <a:extLst>
                <a:ext uri="{FF2B5EF4-FFF2-40B4-BE49-F238E27FC236}">
                  <a16:creationId xmlns:a16="http://schemas.microsoft.com/office/drawing/2014/main" id="{AC7747AE-19B3-4185-AA9B-BCE1C99BD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26161" y="3799163"/>
              <a:ext cx="1695693" cy="1695693"/>
            </a:xfrm>
            <a:prstGeom prst="rect">
              <a:avLst/>
            </a:prstGeom>
          </p:spPr>
        </p:pic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10EA586F-A816-44B9-8C84-F6319F18F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38387" y="4373603"/>
              <a:ext cx="2092616" cy="2092616"/>
            </a:xfrm>
            <a:prstGeom prst="rect">
              <a:avLst/>
            </a:prstGeom>
          </p:spPr>
        </p:pic>
        <p:pic>
          <p:nvPicPr>
            <p:cNvPr id="90" name="그래픽 89">
              <a:extLst>
                <a:ext uri="{FF2B5EF4-FFF2-40B4-BE49-F238E27FC236}">
                  <a16:creationId xmlns:a16="http://schemas.microsoft.com/office/drawing/2014/main" id="{7F3AA928-BD38-4C4F-A443-381CE71AB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89827" y="5027250"/>
              <a:ext cx="1411616" cy="1411616"/>
            </a:xfrm>
            <a:prstGeom prst="rect">
              <a:avLst/>
            </a:prstGeom>
          </p:spPr>
        </p:pic>
        <p:pic>
          <p:nvPicPr>
            <p:cNvPr id="88" name="그래픽 87">
              <a:extLst>
                <a:ext uri="{FF2B5EF4-FFF2-40B4-BE49-F238E27FC236}">
                  <a16:creationId xmlns:a16="http://schemas.microsoft.com/office/drawing/2014/main" id="{64769AED-C769-4F0B-8AA8-5FCC97F78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59500" y="3080373"/>
              <a:ext cx="1866486" cy="1866486"/>
            </a:xfrm>
            <a:prstGeom prst="rect">
              <a:avLst/>
            </a:prstGeom>
          </p:spPr>
        </p:pic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3B7D2A52-9B5C-4637-8E56-5E545587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22070" y="1910612"/>
              <a:ext cx="2533650" cy="253365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FEA1D7-5D6C-4526-88F6-219ACDAE781F}"/>
                </a:ext>
              </a:extLst>
            </p:cNvPr>
            <p:cNvSpPr txBox="1"/>
            <p:nvPr/>
          </p:nvSpPr>
          <p:spPr>
            <a:xfrm>
              <a:off x="7163401" y="2913351"/>
              <a:ext cx="52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25.7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B7C25D0-708A-485D-9A2C-B29941921141}"/>
                </a:ext>
              </a:extLst>
            </p:cNvPr>
            <p:cNvSpPr txBox="1"/>
            <p:nvPr/>
          </p:nvSpPr>
          <p:spPr>
            <a:xfrm>
              <a:off x="7058580" y="4540407"/>
              <a:ext cx="52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19.4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D8B2C5B-54D7-49FA-88C4-3B9D7C417F75}"/>
                </a:ext>
              </a:extLst>
            </p:cNvPr>
            <p:cNvSpPr txBox="1"/>
            <p:nvPr/>
          </p:nvSpPr>
          <p:spPr>
            <a:xfrm>
              <a:off x="6082999" y="2227620"/>
              <a:ext cx="52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0.9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91" name="그래픽 90">
              <a:extLst>
                <a:ext uri="{FF2B5EF4-FFF2-40B4-BE49-F238E27FC236}">
                  <a16:creationId xmlns:a16="http://schemas.microsoft.com/office/drawing/2014/main" id="{798E4F6F-813F-4A90-B994-65C2E6714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11546" y="1082622"/>
              <a:ext cx="2326028" cy="2326028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B7470B-73BD-481B-AB7A-16E95A0FDC58}"/>
                </a:ext>
              </a:extLst>
            </p:cNvPr>
            <p:cNvSpPr txBox="1"/>
            <p:nvPr/>
          </p:nvSpPr>
          <p:spPr>
            <a:xfrm>
              <a:off x="8121614" y="2654232"/>
              <a:ext cx="10246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F82623C-C64A-4EE9-BCE4-8783DEC490E3}"/>
                </a:ext>
              </a:extLst>
            </p:cNvPr>
            <p:cNvSpPr txBox="1"/>
            <p:nvPr/>
          </p:nvSpPr>
          <p:spPr>
            <a:xfrm>
              <a:off x="1514121" y="4110912"/>
              <a:ext cx="1090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깨끗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CE4A1D9-4779-4D00-81B7-4FF1367F9038}"/>
                </a:ext>
              </a:extLst>
            </p:cNvPr>
            <p:cNvSpPr txBox="1"/>
            <p:nvPr/>
          </p:nvSpPr>
          <p:spPr>
            <a:xfrm>
              <a:off x="8226728" y="3733094"/>
              <a:ext cx="10246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비누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73AD3CE-4B37-41DD-A686-00F0CA8398AB}"/>
                </a:ext>
              </a:extLst>
            </p:cNvPr>
            <p:cNvSpPr txBox="1"/>
            <p:nvPr/>
          </p:nvSpPr>
          <p:spPr>
            <a:xfrm>
              <a:off x="4043514" y="5472219"/>
              <a:ext cx="13079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상쾌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3B4AB8-A4E4-408D-BE7F-EE950BBEA972}"/>
                </a:ext>
              </a:extLst>
            </p:cNvPr>
            <p:cNvSpPr txBox="1"/>
            <p:nvPr/>
          </p:nvSpPr>
          <p:spPr>
            <a:xfrm>
              <a:off x="9098254" y="4297738"/>
              <a:ext cx="12039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깔끔</a:t>
              </a:r>
              <a:endParaRPr lang="ko-KR" altLang="en-US" sz="36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640FDB0-5EE1-4FBD-BB8E-30867A40A67C}"/>
                </a:ext>
              </a:extLst>
            </p:cNvPr>
            <p:cNvSpPr txBox="1"/>
            <p:nvPr/>
          </p:nvSpPr>
          <p:spPr>
            <a:xfrm>
              <a:off x="2108224" y="2996434"/>
              <a:ext cx="1692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라벤더</a:t>
              </a:r>
              <a:endParaRPr lang="ko-KR" altLang="en-US" sz="36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B13B0BB-9C57-4211-AC91-27679F661820}"/>
                </a:ext>
              </a:extLst>
            </p:cNvPr>
            <p:cNvSpPr txBox="1"/>
            <p:nvPr/>
          </p:nvSpPr>
          <p:spPr>
            <a:xfrm>
              <a:off x="6854931" y="1903355"/>
              <a:ext cx="16138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은은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1CF229A-F874-4C73-8103-3010E0E257DD}"/>
                </a:ext>
              </a:extLst>
            </p:cNvPr>
            <p:cNvSpPr txBox="1"/>
            <p:nvPr/>
          </p:nvSpPr>
          <p:spPr>
            <a:xfrm>
              <a:off x="2875740" y="5116256"/>
              <a:ext cx="10570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산뜻</a:t>
              </a:r>
            </a:p>
          </p:txBody>
        </p:sp>
        <p:pic>
          <p:nvPicPr>
            <p:cNvPr id="8" name="그림 7" descr="사람, 하얀색, 쥐고있는이(가) 표시된 사진&#10;&#10;자동 생성된 설명">
              <a:extLst>
                <a:ext uri="{FF2B5EF4-FFF2-40B4-BE49-F238E27FC236}">
                  <a16:creationId xmlns:a16="http://schemas.microsoft.com/office/drawing/2014/main" id="{9A086A0E-98A8-42E8-9BC3-5A7009C64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30"/>
            <a:stretch/>
          </p:blipFill>
          <p:spPr>
            <a:xfrm>
              <a:off x="4022025" y="2227620"/>
              <a:ext cx="4147950" cy="3081104"/>
            </a:xfrm>
            <a:prstGeom prst="rect">
              <a:avLst/>
            </a:prstGeom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1E453CB5-78A9-4ECF-90A5-673F2E36B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46001" y="4262561"/>
              <a:ext cx="2710284" cy="2710284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7B8B7B1-85E5-4B04-9DC5-EFF05A61A4A5}"/>
                </a:ext>
              </a:extLst>
            </p:cNvPr>
            <p:cNvSpPr txBox="1"/>
            <p:nvPr/>
          </p:nvSpPr>
          <p:spPr>
            <a:xfrm>
              <a:off x="7786036" y="5279344"/>
              <a:ext cx="10246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err="1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뽀송</a:t>
              </a:r>
              <a:endParaRPr lang="ko-KR" altLang="en-US" sz="36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84B3D6A9-06C3-4401-91F1-BB476D974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32214" y="1223113"/>
              <a:ext cx="2300674" cy="230067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2DB14D-0D2E-4D25-BBDE-F2B7A4CEFB43}"/>
                </a:ext>
              </a:extLst>
            </p:cNvPr>
            <p:cNvSpPr txBox="1"/>
            <p:nvPr/>
          </p:nvSpPr>
          <p:spPr>
            <a:xfrm>
              <a:off x="3399257" y="1992299"/>
              <a:ext cx="10246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err="1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포근</a:t>
              </a:r>
              <a:endParaRPr lang="ko-KR" altLang="en-US" sz="36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461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697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6051B07-D1D7-4619-B49C-EC61934309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559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5088FF-7F0A-47D3-B431-52E8F7FFEEB0}"/>
              </a:ext>
            </a:extLst>
          </p:cNvPr>
          <p:cNvGrpSpPr/>
          <p:nvPr/>
        </p:nvGrpSpPr>
        <p:grpSpPr>
          <a:xfrm>
            <a:off x="462337" y="1399545"/>
            <a:ext cx="6158082" cy="1876027"/>
            <a:chOff x="0" y="1450915"/>
            <a:chExt cx="6158082" cy="187602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977CD86-54EA-486C-BC3B-19F8E90FAD06}"/>
                </a:ext>
              </a:extLst>
            </p:cNvPr>
            <p:cNvSpPr/>
            <p:nvPr/>
          </p:nvSpPr>
          <p:spPr>
            <a:xfrm>
              <a:off x="0" y="1450915"/>
              <a:ext cx="6158082" cy="1691702"/>
            </a:xfrm>
            <a:prstGeom prst="rect">
              <a:avLst/>
            </a:prstGeom>
            <a:solidFill>
              <a:srgbClr val="C6218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80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Ⅲ. </a:t>
              </a:r>
              <a:r>
                <a:rPr lang="ko-KR" altLang="en-US" sz="480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마케팅 방향 제안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BAAF4F-AF42-4B19-97C1-512DDC484FE8}"/>
                </a:ext>
              </a:extLst>
            </p:cNvPr>
            <p:cNvSpPr txBox="1"/>
            <p:nvPr/>
          </p:nvSpPr>
          <p:spPr>
            <a:xfrm>
              <a:off x="1470908" y="2650410"/>
              <a:ext cx="1984839" cy="676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  </a:t>
              </a:r>
              <a:r>
                <a:rPr lang="ko-KR" altLang="en-US" sz="280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컨셉 도출</a:t>
              </a:r>
              <a:endParaRPr lang="en-US" altLang="ko-KR" sz="28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5D3F861-495D-4BFB-AE59-51CECA9A5D8D}"/>
              </a:ext>
            </a:extLst>
          </p:cNvPr>
          <p:cNvCxnSpPr>
            <a:cxnSpLocks/>
          </p:cNvCxnSpPr>
          <p:nvPr/>
        </p:nvCxnSpPr>
        <p:spPr>
          <a:xfrm>
            <a:off x="1865835" y="2833337"/>
            <a:ext cx="0" cy="382303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87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E2145388-79BA-43DA-B84B-4621D5F43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5794012" y="3118697"/>
            <a:ext cx="603977" cy="47949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4BC79FA-9BBF-41A8-AC35-75F7F37E1FBF}"/>
              </a:ext>
            </a:extLst>
          </p:cNvPr>
          <p:cNvGrpSpPr/>
          <p:nvPr/>
        </p:nvGrpSpPr>
        <p:grpSpPr>
          <a:xfrm>
            <a:off x="819149" y="941787"/>
            <a:ext cx="3257548" cy="1884724"/>
            <a:chOff x="819149" y="941787"/>
            <a:chExt cx="3257548" cy="1884724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F3929320-5A1A-4971-BB52-6FF03AB3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9149" y="941787"/>
              <a:ext cx="3257548" cy="1884724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CCFB598-7CF0-4B12-A6A3-B8BDD16C24AE}"/>
                </a:ext>
              </a:extLst>
            </p:cNvPr>
            <p:cNvSpPr/>
            <p:nvPr/>
          </p:nvSpPr>
          <p:spPr>
            <a:xfrm>
              <a:off x="819152" y="1622539"/>
              <a:ext cx="311784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>
                  <a:solidFill>
                    <a:schemeClr val="accent5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향과 성분 중시</a:t>
              </a:r>
              <a:endParaRPr lang="en-US" altLang="ko-KR" sz="2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2CE1059-4BB3-451F-97A2-E44F2322765C}"/>
              </a:ext>
            </a:extLst>
          </p:cNvPr>
          <p:cNvGrpSpPr/>
          <p:nvPr/>
        </p:nvGrpSpPr>
        <p:grpSpPr>
          <a:xfrm>
            <a:off x="4571998" y="941787"/>
            <a:ext cx="3257548" cy="1884724"/>
            <a:chOff x="4571998" y="941787"/>
            <a:chExt cx="3257548" cy="1884724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E06791EC-AFFE-487F-BD09-6838B4080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71998" y="941787"/>
              <a:ext cx="3257548" cy="188472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970D63B-7553-4E95-B1C2-201E26F4728B}"/>
                </a:ext>
              </a:extLst>
            </p:cNvPr>
            <p:cNvSpPr/>
            <p:nvPr/>
          </p:nvSpPr>
          <p:spPr>
            <a:xfrm>
              <a:off x="4657721" y="1622540"/>
              <a:ext cx="3086103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800">
                  <a:solidFill>
                    <a:schemeClr val="accent5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향에 민감</a:t>
              </a:r>
              <a:endParaRPr lang="en-US" altLang="ko-KR" sz="2800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01E357F-B9AB-4E9E-A169-BE434F7E6CEA}"/>
              </a:ext>
            </a:extLst>
          </p:cNvPr>
          <p:cNvGrpSpPr/>
          <p:nvPr/>
        </p:nvGrpSpPr>
        <p:grpSpPr>
          <a:xfrm>
            <a:off x="8324850" y="941787"/>
            <a:ext cx="3257548" cy="1884724"/>
            <a:chOff x="8324850" y="941787"/>
            <a:chExt cx="3257548" cy="1884724"/>
          </a:xfrm>
        </p:grpSpPr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6B8BECF5-C297-49C1-9B42-75944EEE4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24850" y="941787"/>
              <a:ext cx="3257548" cy="1884724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7E8D6D9-BD14-4214-BB9B-62F31B3F2389}"/>
                </a:ext>
              </a:extLst>
            </p:cNvPr>
            <p:cNvSpPr/>
            <p:nvPr/>
          </p:nvSpPr>
          <p:spPr>
            <a:xfrm>
              <a:off x="8324850" y="1622540"/>
              <a:ext cx="3143250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800">
                  <a:solidFill>
                    <a:schemeClr val="accent5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은은한 향 선호</a:t>
              </a:r>
              <a:endParaRPr lang="en-US" altLang="ko-KR" sz="2800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1CC65D-4110-4415-BA0E-BD73DA68685F}"/>
              </a:ext>
            </a:extLst>
          </p:cNvPr>
          <p:cNvGrpSpPr/>
          <p:nvPr/>
        </p:nvGrpSpPr>
        <p:grpSpPr>
          <a:xfrm>
            <a:off x="993182" y="3661490"/>
            <a:ext cx="9726143" cy="1098733"/>
            <a:chOff x="258425" y="3661490"/>
            <a:chExt cx="9726143" cy="109873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45F271B-1394-4CB4-B4ED-945ED655B181}"/>
                </a:ext>
              </a:extLst>
            </p:cNvPr>
            <p:cNvGrpSpPr/>
            <p:nvPr/>
          </p:nvGrpSpPr>
          <p:grpSpPr>
            <a:xfrm>
              <a:off x="2783670" y="4032184"/>
              <a:ext cx="7200898" cy="728039"/>
              <a:chOff x="1649266" y="4629752"/>
              <a:chExt cx="8909647" cy="728039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0AA473-3F92-47B5-BA52-B40C84D11B83}"/>
                  </a:ext>
                </a:extLst>
              </p:cNvPr>
              <p:cNvSpPr txBox="1"/>
              <p:nvPr/>
            </p:nvSpPr>
            <p:spPr>
              <a:xfrm>
                <a:off x="1676402" y="4732161"/>
                <a:ext cx="88825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 err="1">
                    <a:solidFill>
                      <a:schemeClr val="bg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테크에는</a:t>
                </a:r>
                <a:r>
                  <a:rPr lang="ko-KR" altLang="en-US" sz="2800" dirty="0">
                    <a:solidFill>
                      <a:schemeClr val="bg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이미 </a:t>
                </a:r>
                <a:r>
                  <a:rPr lang="ko-KR" altLang="en-US" sz="2800" dirty="0">
                    <a:solidFill>
                      <a:srgbClr val="ACC5E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식물계 세정성분</a:t>
                </a:r>
                <a:r>
                  <a:rPr lang="ko-KR" altLang="en-US" sz="2800" dirty="0">
                    <a:solidFill>
                      <a:schemeClr val="bg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이 함유되어 있다</a:t>
                </a: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CEB56E3D-C70E-4E73-9EC6-D8BF98741547}"/>
                  </a:ext>
                </a:extLst>
              </p:cNvPr>
              <p:cNvSpPr/>
              <p:nvPr/>
            </p:nvSpPr>
            <p:spPr>
              <a:xfrm>
                <a:off x="1649266" y="4629752"/>
                <a:ext cx="8909647" cy="728039"/>
              </a:xfrm>
              <a:prstGeom prst="roundRect">
                <a:avLst/>
              </a:prstGeom>
              <a:noFill/>
              <a:ln w="38100">
                <a:solidFill>
                  <a:srgbClr val="ACC5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172BB50-C5F2-436C-86DC-35BB7C296701}"/>
                </a:ext>
              </a:extLst>
            </p:cNvPr>
            <p:cNvGrpSpPr/>
            <p:nvPr/>
          </p:nvGrpSpPr>
          <p:grpSpPr>
            <a:xfrm>
              <a:off x="258425" y="3661490"/>
              <a:ext cx="2525245" cy="1071332"/>
              <a:chOff x="258425" y="3661490"/>
              <a:chExt cx="2525245" cy="107133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C157D7-C2CC-47F6-BA96-4608D15F94DD}"/>
                  </a:ext>
                </a:extLst>
              </p:cNvPr>
              <p:cNvSpPr txBox="1"/>
              <p:nvPr/>
            </p:nvSpPr>
            <p:spPr>
              <a:xfrm>
                <a:off x="258425" y="4086491"/>
                <a:ext cx="17475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>
                    <a:solidFill>
                      <a:schemeClr val="bg2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CHECK</a:t>
                </a:r>
                <a:endParaRPr lang="ko-KR" altLang="en-US" sz="3600">
                  <a:solidFill>
                    <a:schemeClr val="bg2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endParaRPr>
              </a:p>
            </p:txBody>
          </p:sp>
          <p:pic>
            <p:nvPicPr>
              <p:cNvPr id="4" name="그래픽 3">
                <a:extLst>
                  <a:ext uri="{FF2B5EF4-FFF2-40B4-BE49-F238E27FC236}">
                    <a16:creationId xmlns:a16="http://schemas.microsoft.com/office/drawing/2014/main" id="{42EDC7EB-BFE8-4C7C-BC4C-FACD67D147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72481" y="3661490"/>
                <a:ext cx="811189" cy="930275"/>
              </a:xfrm>
              <a:prstGeom prst="rect">
                <a:avLst/>
              </a:prstGeom>
            </p:spPr>
          </p:pic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679A046-D315-4842-84D3-6436D0CD6080}"/>
              </a:ext>
            </a:extLst>
          </p:cNvPr>
          <p:cNvGrpSpPr/>
          <p:nvPr/>
        </p:nvGrpSpPr>
        <p:grpSpPr>
          <a:xfrm>
            <a:off x="1008177" y="5001809"/>
            <a:ext cx="9711147" cy="756606"/>
            <a:chOff x="1008177" y="4976409"/>
            <a:chExt cx="9711147" cy="75660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D3E4092-0881-45CD-A578-9DC607333AFC}"/>
                </a:ext>
              </a:extLst>
            </p:cNvPr>
            <p:cNvGrpSpPr/>
            <p:nvPr/>
          </p:nvGrpSpPr>
          <p:grpSpPr>
            <a:xfrm>
              <a:off x="3518428" y="4976409"/>
              <a:ext cx="7200896" cy="728040"/>
              <a:chOff x="2495552" y="4976409"/>
              <a:chExt cx="7200896" cy="72804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7BD3EE-FEA8-46AC-B731-1AD9EFEC8B53}"/>
                  </a:ext>
                </a:extLst>
              </p:cNvPr>
              <p:cNvSpPr txBox="1"/>
              <p:nvPr/>
            </p:nvSpPr>
            <p:spPr>
              <a:xfrm>
                <a:off x="3535043" y="5078819"/>
                <a:ext cx="51219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800" dirty="0" err="1">
                    <a:solidFill>
                      <a:schemeClr val="bg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테크에</a:t>
                </a:r>
                <a:r>
                  <a:rPr lang="ko-KR" altLang="en-US" sz="2800" dirty="0">
                    <a:solidFill>
                      <a:schemeClr val="bg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2800" dirty="0">
                    <a:solidFill>
                      <a:srgbClr val="ACC5E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은은한 향 이미지</a:t>
                </a:r>
                <a:r>
                  <a:rPr lang="ko-KR" altLang="en-US" sz="2800" dirty="0">
                    <a:solidFill>
                      <a:schemeClr val="bg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를 입히자</a:t>
                </a: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78A8D687-C8CD-48E5-BF2B-C4DA05A9AC9B}"/>
                  </a:ext>
                </a:extLst>
              </p:cNvPr>
              <p:cNvSpPr/>
              <p:nvPr/>
            </p:nvSpPr>
            <p:spPr>
              <a:xfrm>
                <a:off x="2495552" y="4976409"/>
                <a:ext cx="7200896" cy="728040"/>
              </a:xfrm>
              <a:prstGeom prst="roundRect">
                <a:avLst>
                  <a:gd name="adj" fmla="val 9831"/>
                </a:avLst>
              </a:prstGeom>
              <a:noFill/>
              <a:ln w="38100">
                <a:solidFill>
                  <a:srgbClr val="ACC5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8ECF366-9E7E-4CEE-8FC9-419F496DE7C9}"/>
                </a:ext>
              </a:extLst>
            </p:cNvPr>
            <p:cNvGrpSpPr/>
            <p:nvPr/>
          </p:nvGrpSpPr>
          <p:grpSpPr>
            <a:xfrm>
              <a:off x="1008177" y="5086684"/>
              <a:ext cx="2197181" cy="646331"/>
              <a:chOff x="1008177" y="4985084"/>
              <a:chExt cx="2197181" cy="646331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7FA903-A61F-498D-B6D1-950326397104}"/>
                  </a:ext>
                </a:extLst>
              </p:cNvPr>
              <p:cNvSpPr txBox="1"/>
              <p:nvPr/>
            </p:nvSpPr>
            <p:spPr>
              <a:xfrm>
                <a:off x="1008177" y="4985084"/>
                <a:ext cx="17475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>
                    <a:solidFill>
                      <a:schemeClr val="bg2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CHECK</a:t>
                </a:r>
                <a:endParaRPr lang="ko-KR" altLang="en-US" sz="3600">
                  <a:solidFill>
                    <a:schemeClr val="bg2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endParaRPr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D2543095-7572-42B6-BF3F-7A7DD68A2F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789013" y="5049735"/>
                <a:ext cx="416345" cy="4163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77569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>
            <a:extLst>
              <a:ext uri="{FF2B5EF4-FFF2-40B4-BE49-F238E27FC236}">
                <a16:creationId xmlns:a16="http://schemas.microsoft.com/office/drawing/2014/main" id="{7D1116A3-D740-4AAD-B6FF-415EC7569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5152" y="1544529"/>
            <a:ext cx="4935160" cy="1096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0E796A-D607-43A0-AFE6-B638755EBE27}"/>
              </a:ext>
            </a:extLst>
          </p:cNvPr>
          <p:cNvSpPr txBox="1"/>
          <p:nvPr/>
        </p:nvSpPr>
        <p:spPr>
          <a:xfrm>
            <a:off x="2073104" y="846778"/>
            <a:ext cx="8045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당신 곁엔 </a:t>
            </a:r>
            <a:r>
              <a:rPr lang="ko-KR" altLang="en-US" sz="3000" dirty="0" err="1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퓨어테크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30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[ 3 PURE ]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남기다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FFCF01-773C-4B0F-B14D-3873DF8E2055}"/>
              </a:ext>
            </a:extLst>
          </p:cNvPr>
          <p:cNvSpPr txBox="1"/>
          <p:nvPr/>
        </p:nvSpPr>
        <p:spPr>
          <a:xfrm>
            <a:off x="5565153" y="1672399"/>
            <a:ext cx="4653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제품명  </a:t>
            </a:r>
            <a:r>
              <a:rPr lang="ko-KR" altLang="en-US" sz="2400" dirty="0" err="1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퓨어테크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캐치프레이즈 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당신 곁엔 </a:t>
            </a:r>
            <a:r>
              <a:rPr lang="ko-KR" altLang="en-US" sz="2400" dirty="0" err="1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퓨어테크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3" name="그래픽 22">
            <a:extLst>
              <a:ext uri="{FF2B5EF4-FFF2-40B4-BE49-F238E27FC236}">
                <a16:creationId xmlns:a16="http://schemas.microsoft.com/office/drawing/2014/main" id="{4AE9FEFD-0AE5-4E24-8D98-5791D8D60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3821" y="4180113"/>
            <a:ext cx="5043312" cy="8271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4C4493-7614-4CA0-8A54-CEC1B08EFCF0}"/>
              </a:ext>
            </a:extLst>
          </p:cNvPr>
          <p:cNvSpPr txBox="1"/>
          <p:nvPr/>
        </p:nvSpPr>
        <p:spPr>
          <a:xfrm>
            <a:off x="5522391" y="4405234"/>
            <a:ext cx="497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컨셉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 PURE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얼룩 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성분 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향기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63836F-57B9-48C7-86D1-D2055385976C}"/>
              </a:ext>
            </a:extLst>
          </p:cNvPr>
          <p:cNvSpPr/>
          <p:nvPr/>
        </p:nvSpPr>
        <p:spPr>
          <a:xfrm>
            <a:off x="5462431" y="2825011"/>
            <a:ext cx="6616931" cy="171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</a:t>
            </a:r>
            <a:r>
              <a:rPr lang="ko-KR" altLang="en-US" sz="2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니즈에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부합하는 </a:t>
            </a:r>
            <a:r>
              <a:rPr lang="ko-KR" altLang="en-US" sz="22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은은한 향 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강조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순수함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ko-KR" altLang="en-US" sz="22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깨끗함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의미를 담은 </a:t>
            </a:r>
            <a:r>
              <a:rPr lang="en-US" altLang="ko-KR" sz="22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PURE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은은한 향기가 늘 머문다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이미지 </a:t>
            </a:r>
            <a:r>
              <a:rPr lang="ko-KR" altLang="en-US" sz="2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포지셔닝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F84038F-032C-4EFF-B6B3-AA305A2844F9}"/>
              </a:ext>
            </a:extLst>
          </p:cNvPr>
          <p:cNvGrpSpPr/>
          <p:nvPr/>
        </p:nvGrpSpPr>
        <p:grpSpPr>
          <a:xfrm>
            <a:off x="5303091" y="5127856"/>
            <a:ext cx="6616931" cy="1180346"/>
            <a:chOff x="5074482" y="5387946"/>
            <a:chExt cx="5350283" cy="118034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CE4D8D9-1726-4D72-BD2B-3FC0C9FCFCE3}"/>
                </a:ext>
              </a:extLst>
            </p:cNvPr>
            <p:cNvSpPr/>
            <p:nvPr/>
          </p:nvSpPr>
          <p:spPr>
            <a:xfrm>
              <a:off x="5074482" y="5389251"/>
              <a:ext cx="1818729" cy="11790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200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[ </a:t>
              </a:r>
              <a:r>
                <a:rPr lang="ko-KR" altLang="en-US" sz="200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얼룩 </a:t>
              </a:r>
              <a:r>
                <a:rPr lang="en-US" altLang="ko-KR" sz="200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PURE ] 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200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[ </a:t>
              </a:r>
              <a:r>
                <a:rPr lang="ko-KR" altLang="en-US" sz="200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성분 </a:t>
              </a:r>
              <a:r>
                <a:rPr lang="en-US" altLang="ko-KR" sz="200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PURE ]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200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[ </a:t>
              </a:r>
              <a:r>
                <a:rPr lang="ko-KR" altLang="en-US" sz="200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향기 </a:t>
              </a:r>
              <a:r>
                <a:rPr lang="en-US" altLang="ko-KR" sz="200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PURE ]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B3228-BA4E-49DB-8BC3-EB90B1A8D9D5}"/>
                </a:ext>
              </a:extLst>
            </p:cNvPr>
            <p:cNvSpPr/>
            <p:nvPr/>
          </p:nvSpPr>
          <p:spPr>
            <a:xfrm>
              <a:off x="6868505" y="5387946"/>
              <a:ext cx="3556260" cy="11757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000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모든 얼룩과 오염을 정화한다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2000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착한 성분의 순수함을 높이다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2000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은은하고 깨끗한 향기만 남기다</a:t>
              </a:r>
              <a:endParaRPr lang="ko-KR" altLang="en-US" sz="200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70424B6-644E-4504-9CD7-A9E6A89E0139}"/>
              </a:ext>
            </a:extLst>
          </p:cNvPr>
          <p:cNvCxnSpPr/>
          <p:nvPr/>
        </p:nvCxnSpPr>
        <p:spPr>
          <a:xfrm>
            <a:off x="822908" y="1351184"/>
            <a:ext cx="10546185" cy="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7FDE6D-96ED-4D20-8ABC-5D1D6E81C700}"/>
              </a:ext>
            </a:extLst>
          </p:cNvPr>
          <p:cNvSpPr/>
          <p:nvPr/>
        </p:nvSpPr>
        <p:spPr>
          <a:xfrm>
            <a:off x="192220" y="199241"/>
            <a:ext cx="3114955" cy="369332"/>
          </a:xfrm>
          <a:prstGeom prst="rect">
            <a:avLst/>
          </a:prstGeom>
          <a:solidFill>
            <a:srgbClr val="4466A2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</a:rPr>
              <a:t>Ⅲ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마케팅 방향 제안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컨셉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도출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396E9E-7DE0-4FA2-91BC-FCA8B3390FA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741" y="6102738"/>
            <a:ext cx="769133" cy="69387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878564E-3329-43FB-8DD6-6772AB486D01}"/>
              </a:ext>
            </a:extLst>
          </p:cNvPr>
          <p:cNvGrpSpPr/>
          <p:nvPr/>
        </p:nvGrpSpPr>
        <p:grpSpPr>
          <a:xfrm>
            <a:off x="851124" y="1905182"/>
            <a:ext cx="4279116" cy="4279116"/>
            <a:chOff x="851124" y="1905182"/>
            <a:chExt cx="4279116" cy="4279116"/>
          </a:xfrm>
        </p:grpSpPr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77F9E234-31CE-4A7C-B1F2-347B9DE15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1124" y="1905182"/>
              <a:ext cx="4279116" cy="427911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F5BAF87-F8C2-4025-B449-D44EFEF65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9793" y="2243851"/>
              <a:ext cx="3601778" cy="36017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1341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1A93BC-C172-4EFC-AFCA-FC28BE3EA0EB}"/>
              </a:ext>
            </a:extLst>
          </p:cNvPr>
          <p:cNvCxnSpPr/>
          <p:nvPr/>
        </p:nvCxnSpPr>
        <p:spPr>
          <a:xfrm>
            <a:off x="760396" y="2435808"/>
            <a:ext cx="10737056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FB0F09B-E55A-4728-A6E6-5542D93E4EF3}"/>
              </a:ext>
            </a:extLst>
          </p:cNvPr>
          <p:cNvSpPr/>
          <p:nvPr/>
        </p:nvSpPr>
        <p:spPr>
          <a:xfrm>
            <a:off x="683377" y="1681336"/>
            <a:ext cx="356771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9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세제의 본질적인 기능은 챙기고</a:t>
            </a:r>
            <a:endParaRPr lang="en-US" altLang="ko-KR" sz="19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292D205-889B-407A-AD50-9A795D343E1A}"/>
              </a:ext>
            </a:extLst>
          </p:cNvPr>
          <p:cNvSpPr/>
          <p:nvPr/>
        </p:nvSpPr>
        <p:spPr>
          <a:xfrm>
            <a:off x="4360604" y="1681336"/>
            <a:ext cx="3470792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9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마케팅이 부실했던 부분은 살리고</a:t>
            </a:r>
            <a:endParaRPr lang="en-US" altLang="ko-KR" sz="19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2D7ADAF-5ECF-48EB-9EA2-150D347D46ED}"/>
              </a:ext>
            </a:extLst>
          </p:cNvPr>
          <p:cNvSpPr/>
          <p:nvPr/>
        </p:nvSpPr>
        <p:spPr>
          <a:xfrm>
            <a:off x="7447657" y="1681336"/>
            <a:ext cx="4381413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900" dirty="0" err="1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소셜데이터로</a:t>
            </a:r>
            <a:r>
              <a:rPr lang="ko-KR" altLang="en-US" sz="19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찾아낸 </a:t>
            </a:r>
            <a:r>
              <a:rPr lang="ko-KR" altLang="en-US" sz="1900" dirty="0" err="1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니즈는</a:t>
            </a:r>
            <a:r>
              <a:rPr lang="ko-KR" altLang="en-US" sz="19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더하고</a:t>
            </a:r>
            <a:endParaRPr lang="en-US" altLang="ko-KR" sz="1900" dirty="0">
              <a:solidFill>
                <a:srgbClr val="2F55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8693DB20-5D25-4132-9E9C-CB4C47A3B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8252" y="2424921"/>
            <a:ext cx="3513379" cy="375972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C4DF357-57BB-4EDA-BDAD-142D9BB2CB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741" y="6102738"/>
            <a:ext cx="769133" cy="69387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2389F699-C48E-4DCA-B4AF-454BBBF7AFD5}"/>
              </a:ext>
            </a:extLst>
          </p:cNvPr>
          <p:cNvSpPr/>
          <p:nvPr/>
        </p:nvSpPr>
        <p:spPr>
          <a:xfrm>
            <a:off x="192220" y="199241"/>
            <a:ext cx="3114955" cy="369332"/>
          </a:xfrm>
          <a:prstGeom prst="rect">
            <a:avLst/>
          </a:prstGeom>
          <a:solidFill>
            <a:srgbClr val="4466A2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</a:rPr>
              <a:t>Ⅲ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마케팅 방향 제안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컨셉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도출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BF5521-50D7-401E-B914-24182966A15F}"/>
              </a:ext>
            </a:extLst>
          </p:cNvPr>
          <p:cNvSpPr txBox="1"/>
          <p:nvPr/>
        </p:nvSpPr>
        <p:spPr>
          <a:xfrm>
            <a:off x="694548" y="872178"/>
            <a:ext cx="10802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얼룩 </a:t>
            </a:r>
            <a:r>
              <a:rPr lang="en-US" altLang="ko-KR" sz="28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PURE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성분 </a:t>
            </a:r>
            <a:r>
              <a:rPr lang="en-US" altLang="ko-KR" sz="28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PURE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향기 </a:t>
            </a:r>
            <a:r>
              <a:rPr lang="en-US" altLang="ko-KR" sz="28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PURE</a:t>
            </a:r>
            <a:r>
              <a:rPr lang="ko-KR" altLang="en-US" sz="28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소비자의 마음 속에 자리매김 하다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CAF79D1-D7AD-4B8D-AF19-700F07733932}"/>
              </a:ext>
            </a:extLst>
          </p:cNvPr>
          <p:cNvCxnSpPr/>
          <p:nvPr/>
        </p:nvCxnSpPr>
        <p:spPr>
          <a:xfrm>
            <a:off x="822908" y="1351184"/>
            <a:ext cx="10546185" cy="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B83CFA6-703E-4BD5-A388-A8830949B404}"/>
              </a:ext>
            </a:extLst>
          </p:cNvPr>
          <p:cNvGrpSpPr/>
          <p:nvPr/>
        </p:nvGrpSpPr>
        <p:grpSpPr>
          <a:xfrm>
            <a:off x="810369" y="2154773"/>
            <a:ext cx="10397007" cy="4040761"/>
            <a:chOff x="810369" y="1937053"/>
            <a:chExt cx="10397007" cy="4040761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8B48780-C3ED-4AB0-947F-246EA10F3D74}"/>
                </a:ext>
              </a:extLst>
            </p:cNvPr>
            <p:cNvGrpSpPr/>
            <p:nvPr/>
          </p:nvGrpSpPr>
          <p:grpSpPr>
            <a:xfrm>
              <a:off x="4328424" y="1937053"/>
              <a:ext cx="3513379" cy="4040761"/>
              <a:chOff x="4328425" y="1937053"/>
              <a:chExt cx="3513379" cy="4040761"/>
            </a:xfrm>
          </p:grpSpPr>
          <p:pic>
            <p:nvPicPr>
              <p:cNvPr id="19" name="그래픽 18">
                <a:extLst>
                  <a:ext uri="{FF2B5EF4-FFF2-40B4-BE49-F238E27FC236}">
                    <a16:creationId xmlns:a16="http://schemas.microsoft.com/office/drawing/2014/main" id="{CA512EB1-C933-4B89-A1D2-9B0DCD1FC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28425" y="2218088"/>
                <a:ext cx="3513379" cy="3759726"/>
              </a:xfrm>
              <a:prstGeom prst="rect">
                <a:avLst/>
              </a:prstGeom>
            </p:spPr>
          </p:pic>
          <p:pic>
            <p:nvPicPr>
              <p:cNvPr id="15" name="그래픽 14">
                <a:extLst>
                  <a:ext uri="{FF2B5EF4-FFF2-40B4-BE49-F238E27FC236}">
                    <a16:creationId xmlns:a16="http://schemas.microsoft.com/office/drawing/2014/main" id="{0DB7BA35-62DF-4E09-A2FE-EA0580877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996008" y="1937053"/>
                <a:ext cx="199986" cy="690861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B507CC0-AB17-4144-A30D-3DA9BF9CC884}"/>
                  </a:ext>
                </a:extLst>
              </p:cNvPr>
              <p:cNvSpPr txBox="1"/>
              <p:nvPr/>
            </p:nvSpPr>
            <p:spPr>
              <a:xfrm>
                <a:off x="4797065" y="2638189"/>
                <a:ext cx="25978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rgbClr val="2F5597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성분 </a:t>
                </a:r>
                <a:r>
                  <a:rPr lang="en-US" altLang="ko-KR" sz="2800" dirty="0">
                    <a:solidFill>
                      <a:srgbClr val="2F5597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PURE</a:t>
                </a:r>
                <a:endParaRPr lang="ko-KR" altLang="en-US" sz="2800" dirty="0">
                  <a:solidFill>
                    <a:srgbClr val="2F5597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FE9073D-3D7C-4D39-9F2D-49B62EE66CB7}"/>
                  </a:ext>
                </a:extLst>
              </p:cNvPr>
              <p:cNvSpPr/>
              <p:nvPr/>
            </p:nvSpPr>
            <p:spPr>
              <a:xfrm>
                <a:off x="4494970" y="4789297"/>
                <a:ext cx="3224510" cy="683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1600" dirty="0">
                    <a:solidFill>
                      <a:srgbClr val="2F559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식물계 세정성분</a:t>
                </a:r>
                <a:r>
                  <a:rPr lang="ko-KR" altLang="en-US" sz="16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을 사용한</a:t>
                </a:r>
                <a:endParaRPr lang="en-US" altLang="ko-KR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6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순하고 자극적이지 않은 세제</a:t>
                </a:r>
                <a:endParaRPr lang="en-US" altLang="ko-KR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pic>
            <p:nvPicPr>
              <p:cNvPr id="1028" name="Picture 4" descr="ìë , ì¼ì, ìì°, í, ì¬í, ì´ë">
                <a:extLst>
                  <a:ext uri="{FF2B5EF4-FFF2-40B4-BE49-F238E27FC236}">
                    <a16:creationId xmlns:a16="http://schemas.microsoft.com/office/drawing/2014/main" id="{934188E5-FF7C-40DD-A75E-031EA9AFE8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235"/>
              <a:stretch/>
            </p:blipFill>
            <p:spPr bwMode="auto">
              <a:xfrm>
                <a:off x="4926001" y="3159476"/>
                <a:ext cx="2339571" cy="12752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82C7128-6F00-45A9-B373-E10F111C624F}"/>
                </a:ext>
              </a:extLst>
            </p:cNvPr>
            <p:cNvGrpSpPr/>
            <p:nvPr/>
          </p:nvGrpSpPr>
          <p:grpSpPr>
            <a:xfrm>
              <a:off x="810369" y="1937053"/>
              <a:ext cx="3513379" cy="4040761"/>
              <a:chOff x="1081011" y="1937053"/>
              <a:chExt cx="3513379" cy="4040761"/>
            </a:xfrm>
          </p:grpSpPr>
          <p:pic>
            <p:nvPicPr>
              <p:cNvPr id="18" name="그래픽 17">
                <a:extLst>
                  <a:ext uri="{FF2B5EF4-FFF2-40B4-BE49-F238E27FC236}">
                    <a16:creationId xmlns:a16="http://schemas.microsoft.com/office/drawing/2014/main" id="{32F79AB4-B243-4161-9A2D-E99C16BF7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81011" y="2218088"/>
                <a:ext cx="3513379" cy="3759726"/>
              </a:xfrm>
              <a:prstGeom prst="rect">
                <a:avLst/>
              </a:prstGeom>
            </p:spPr>
          </p:pic>
          <p:pic>
            <p:nvPicPr>
              <p:cNvPr id="2" name="그래픽 1">
                <a:extLst>
                  <a:ext uri="{FF2B5EF4-FFF2-40B4-BE49-F238E27FC236}">
                    <a16:creationId xmlns:a16="http://schemas.microsoft.com/office/drawing/2014/main" id="{401C0323-4010-483E-950C-D3F1ADC7CB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37874" y="1937053"/>
                <a:ext cx="199986" cy="690861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D0101D-4DAC-4DF4-8187-9C11674EE301}"/>
                  </a:ext>
                </a:extLst>
              </p:cNvPr>
              <p:cNvSpPr txBox="1"/>
              <p:nvPr/>
            </p:nvSpPr>
            <p:spPr>
              <a:xfrm>
                <a:off x="1538765" y="2638189"/>
                <a:ext cx="25978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rgbClr val="2F5597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얼룩 </a:t>
                </a:r>
                <a:r>
                  <a:rPr lang="en-US" altLang="ko-KR" sz="2800" dirty="0">
                    <a:solidFill>
                      <a:srgbClr val="2F5597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PURE</a:t>
                </a:r>
                <a:endParaRPr lang="ko-KR" altLang="en-US" sz="2800" dirty="0">
                  <a:solidFill>
                    <a:srgbClr val="2F5597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BB936DF-A35A-4E9E-B085-3D97386F5151}"/>
                  </a:ext>
                </a:extLst>
              </p:cNvPr>
              <p:cNvSpPr/>
              <p:nvPr/>
            </p:nvSpPr>
            <p:spPr>
              <a:xfrm>
                <a:off x="1272720" y="4952707"/>
                <a:ext cx="315209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2F559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4</a:t>
                </a:r>
                <a:r>
                  <a:rPr lang="ko-KR" altLang="en-US" sz="1600" dirty="0">
                    <a:solidFill>
                      <a:srgbClr val="2F559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대 얼룩</a:t>
                </a:r>
                <a:r>
                  <a:rPr lang="ko-KR" altLang="en-US" sz="16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을 지우는데 효과적인 세제</a:t>
                </a:r>
                <a:endParaRPr lang="en-US" altLang="ko-KR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8B36B4D-0DB2-41A1-B5F7-01B6EBBF1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6299" b="11951"/>
              <a:stretch/>
            </p:blipFill>
            <p:spPr>
              <a:xfrm>
                <a:off x="1667700" y="3154849"/>
                <a:ext cx="2340000" cy="1275289"/>
              </a:xfrm>
              <a:prstGeom prst="rect">
                <a:avLst/>
              </a:prstGeom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EB7D77F-555F-42E1-B566-705DC8D5DA6C}"/>
                </a:ext>
              </a:extLst>
            </p:cNvPr>
            <p:cNvGrpSpPr/>
            <p:nvPr/>
          </p:nvGrpSpPr>
          <p:grpSpPr>
            <a:xfrm>
              <a:off x="8022019" y="1937053"/>
              <a:ext cx="3185357" cy="3866844"/>
              <a:chOff x="8022019" y="1937053"/>
              <a:chExt cx="3185357" cy="3866844"/>
            </a:xfrm>
          </p:grpSpPr>
          <p:pic>
            <p:nvPicPr>
              <p:cNvPr id="5" name="그래픽 4">
                <a:extLst>
                  <a:ext uri="{FF2B5EF4-FFF2-40B4-BE49-F238E27FC236}">
                    <a16:creationId xmlns:a16="http://schemas.microsoft.com/office/drawing/2014/main" id="{F6F06233-82E8-47C6-98E3-44348174CF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039473" y="2387600"/>
                <a:ext cx="3167903" cy="3416297"/>
              </a:xfrm>
              <a:prstGeom prst="rect">
                <a:avLst/>
              </a:prstGeom>
            </p:spPr>
          </p:pic>
          <p:pic>
            <p:nvPicPr>
              <p:cNvPr id="16" name="그래픽 15">
                <a:extLst>
                  <a:ext uri="{FF2B5EF4-FFF2-40B4-BE49-F238E27FC236}">
                    <a16:creationId xmlns:a16="http://schemas.microsoft.com/office/drawing/2014/main" id="{EF910784-397C-447D-9BB6-EDB4836B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24782" y="1937053"/>
                <a:ext cx="199986" cy="690861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96A2784-9095-43AF-A6AB-0878F7D52C3E}"/>
                  </a:ext>
                </a:extLst>
              </p:cNvPr>
              <p:cNvSpPr txBox="1"/>
              <p:nvPr/>
            </p:nvSpPr>
            <p:spPr>
              <a:xfrm>
                <a:off x="8327528" y="2638189"/>
                <a:ext cx="25978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rgbClr val="2F5597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향기 </a:t>
                </a:r>
                <a:r>
                  <a:rPr lang="en-US" altLang="ko-KR" sz="2800" dirty="0">
                    <a:solidFill>
                      <a:srgbClr val="2F5597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PURE</a:t>
                </a:r>
                <a:endParaRPr lang="ko-KR" altLang="en-US" sz="2800" dirty="0">
                  <a:solidFill>
                    <a:srgbClr val="2F5597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endParaRPr>
              </a:p>
            </p:txBody>
          </p: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C4422A2-8D3F-4F4A-BBA6-759594D27E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t="11821" b="6430"/>
              <a:stretch/>
            </p:blipFill>
            <p:spPr>
              <a:xfrm>
                <a:off x="8454942" y="3154849"/>
                <a:ext cx="2340000" cy="1275289"/>
              </a:xfrm>
              <a:prstGeom prst="rect">
                <a:avLst/>
              </a:prstGeom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F1B7611-DC65-4696-9900-06691A36EABF}"/>
                  </a:ext>
                </a:extLst>
              </p:cNvPr>
              <p:cNvSpPr/>
              <p:nvPr/>
            </p:nvSpPr>
            <p:spPr>
              <a:xfrm>
                <a:off x="8022019" y="4930616"/>
                <a:ext cx="316790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rgbClr val="2F559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기분 좋은 포근하고 은은한 향</a:t>
                </a:r>
                <a:endParaRPr lang="en-US" altLang="ko-KR" sz="16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6910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49C2C58-F53B-49AB-8617-4342A9AA81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559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77CD86-54EA-486C-BC3B-19F8E90FAD06}"/>
              </a:ext>
            </a:extLst>
          </p:cNvPr>
          <p:cNvSpPr/>
          <p:nvPr/>
        </p:nvSpPr>
        <p:spPr>
          <a:xfrm>
            <a:off x="462336" y="1399545"/>
            <a:ext cx="6863749" cy="1691702"/>
          </a:xfrm>
          <a:prstGeom prst="rect">
            <a:avLst/>
          </a:prstGeom>
          <a:solidFill>
            <a:srgbClr val="C6218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48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마케팅 커뮤니케이션</a:t>
            </a:r>
          </a:p>
        </p:txBody>
      </p:sp>
    </p:spTree>
    <p:extLst>
      <p:ext uri="{BB962C8B-B14F-4D97-AF65-F5344CB8AC3E}">
        <p14:creationId xmlns:p14="http://schemas.microsoft.com/office/powerpoint/2010/main" val="1656504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D414B0-F403-445E-B000-7CA47E4A391E}"/>
              </a:ext>
            </a:extLst>
          </p:cNvPr>
          <p:cNvSpPr/>
          <p:nvPr/>
        </p:nvSpPr>
        <p:spPr>
          <a:xfrm>
            <a:off x="0" y="617400"/>
            <a:ext cx="12192000" cy="1133129"/>
          </a:xfrm>
          <a:prstGeom prst="rect">
            <a:avLst/>
          </a:prstGeom>
          <a:solidFill>
            <a:srgbClr val="2F5597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8D0DA21-C13F-4D90-ADD8-9A9A8DAC546A}"/>
              </a:ext>
            </a:extLst>
          </p:cNvPr>
          <p:cNvSpPr txBox="1"/>
          <p:nvPr/>
        </p:nvSpPr>
        <p:spPr>
          <a:xfrm>
            <a:off x="3978863" y="3738574"/>
            <a:ext cx="423985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진진희의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좋은 향이 궁금한 옆자리 학부모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NA: </a:t>
            </a:r>
            <a:r>
              <a:rPr lang="ko-KR" altLang="en-US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향기가 정말 좋네요</a:t>
            </a:r>
            <a:r>
              <a:rPr lang="en-US" altLang="ko-KR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 </a:t>
            </a:r>
            <a:r>
              <a:rPr lang="ko-KR" altLang="en-US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향수 뿌리셨어요</a:t>
            </a:r>
            <a:r>
              <a:rPr lang="en-US" altLang="ko-KR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dirty="0">
              <a:solidFill>
                <a:srgbClr val="2F55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F18C44E-D49B-4B2B-8A1F-BC3BA1B91B43}"/>
              </a:ext>
            </a:extLst>
          </p:cNvPr>
          <p:cNvSpPr txBox="1"/>
          <p:nvPr/>
        </p:nvSpPr>
        <p:spPr>
          <a:xfrm>
            <a:off x="1032637" y="3738574"/>
            <a:ext cx="270594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학부모 모임에 간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진진희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NA: </a:t>
            </a:r>
            <a:r>
              <a:rPr lang="ko-KR" altLang="en-US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어머</a:t>
            </a:r>
            <a:r>
              <a:rPr lang="en-US" altLang="ko-KR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 </a:t>
            </a:r>
            <a:r>
              <a:rPr lang="ko-KR" altLang="en-US" dirty="0" err="1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안녕하세용</a:t>
            </a:r>
            <a:r>
              <a:rPr lang="en-US" altLang="ko-KR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</a:t>
            </a:r>
            <a:endParaRPr lang="ko-KR" altLang="en-US" dirty="0">
              <a:solidFill>
                <a:srgbClr val="2F55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39635" y="3738574"/>
            <a:ext cx="273264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NA: </a:t>
            </a:r>
            <a:r>
              <a:rPr lang="ko-KR" altLang="en-US" dirty="0" err="1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어마마</a:t>
            </a:r>
            <a:r>
              <a:rPr lang="ko-KR" altLang="en-US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모르세요</a:t>
            </a:r>
            <a:r>
              <a:rPr lang="en-US" altLang="ko-KR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 </a:t>
            </a:r>
            <a:r>
              <a:rPr lang="ko-KR" altLang="en-US" dirty="0" err="1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퓨어</a:t>
            </a:r>
            <a:r>
              <a:rPr lang="ko-KR" altLang="en-US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테크</a:t>
            </a:r>
            <a:r>
              <a:rPr lang="ko-KR" altLang="en-US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했어요</a:t>
            </a:r>
            <a:r>
              <a:rPr lang="en-US" altLang="ko-KR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</a:t>
            </a:r>
            <a:endParaRPr lang="ko-KR" altLang="en-US" dirty="0">
              <a:solidFill>
                <a:srgbClr val="2F55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FA224E9-83B9-4B01-B1C9-A1141CF313E1}"/>
              </a:ext>
            </a:extLst>
          </p:cNvPr>
          <p:cNvSpPr/>
          <p:nvPr/>
        </p:nvSpPr>
        <p:spPr>
          <a:xfrm>
            <a:off x="195665" y="191394"/>
            <a:ext cx="3355406" cy="369332"/>
          </a:xfrm>
          <a:prstGeom prst="rect">
            <a:avLst/>
          </a:prstGeom>
          <a:solidFill>
            <a:srgbClr val="2F5597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</a:rPr>
              <a:t>Ⅳ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마케팅 커뮤니케이션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_CF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광고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5C83050-39BB-4A2D-8FE7-F5E54ACE9A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741" y="6102738"/>
            <a:ext cx="769133" cy="6938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C3F5AE6-8EF3-4659-AB45-F9611E33DF1F}"/>
              </a:ext>
            </a:extLst>
          </p:cNvPr>
          <p:cNvSpPr txBox="1"/>
          <p:nvPr/>
        </p:nvSpPr>
        <p:spPr>
          <a:xfrm>
            <a:off x="0" y="9270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퓨어테크의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새로운 </a:t>
            </a:r>
            <a:r>
              <a:rPr lang="ko-KR" altLang="en-US" sz="32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정체성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 </a:t>
            </a:r>
            <a:r>
              <a:rPr lang="ko-KR" altLang="en-US" sz="32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은은한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소비자에게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알린다</a:t>
            </a:r>
            <a:endParaRPr lang="ko-KR" altLang="en-US" sz="3200" dirty="0">
              <a:solidFill>
                <a:srgbClr val="908C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AA9F014-F0B4-4B38-A3B4-5C0F6946E457}"/>
              </a:ext>
            </a:extLst>
          </p:cNvPr>
          <p:cNvGrpSpPr/>
          <p:nvPr/>
        </p:nvGrpSpPr>
        <p:grpSpPr>
          <a:xfrm>
            <a:off x="692228" y="1887428"/>
            <a:ext cx="10801486" cy="1879935"/>
            <a:chOff x="692228" y="1887428"/>
            <a:chExt cx="10801486" cy="1879935"/>
          </a:xfrm>
        </p:grpSpPr>
        <p:sp>
          <p:nvSpPr>
            <p:cNvPr id="4" name="직사각형 3"/>
            <p:cNvSpPr/>
            <p:nvPr/>
          </p:nvSpPr>
          <p:spPr>
            <a:xfrm>
              <a:off x="692228" y="1887428"/>
              <a:ext cx="10801486" cy="1879935"/>
            </a:xfrm>
            <a:prstGeom prst="rect">
              <a:avLst/>
            </a:prstGeom>
            <a:solidFill>
              <a:schemeClr val="bg2">
                <a:lumMod val="75000"/>
                <a:alpha val="34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래픽 2">
              <a:extLst>
                <a:ext uri="{FF2B5EF4-FFF2-40B4-BE49-F238E27FC236}">
                  <a16:creationId xmlns:a16="http://schemas.microsoft.com/office/drawing/2014/main" id="{A67616DE-416F-49A8-8A19-CDE00325B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348" y="1954331"/>
              <a:ext cx="3253049" cy="1720284"/>
            </a:xfrm>
            <a:custGeom>
              <a:avLst/>
              <a:gdLst>
                <a:gd name="connsiteX0" fmla="*/ 0 w 3253048"/>
                <a:gd name="connsiteY0" fmla="*/ 0 h 1720283"/>
                <a:gd name="connsiteX1" fmla="*/ 3260876 w 3253048"/>
                <a:gd name="connsiteY1" fmla="*/ 0 h 1720283"/>
                <a:gd name="connsiteX2" fmla="*/ 3260876 w 3253048"/>
                <a:gd name="connsiteY2" fmla="*/ 1728264 h 1720283"/>
                <a:gd name="connsiteX3" fmla="*/ 0 w 3253048"/>
                <a:gd name="connsiteY3" fmla="*/ 1728264 h 17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3048" h="1720283">
                  <a:moveTo>
                    <a:pt x="0" y="0"/>
                  </a:moveTo>
                  <a:lnTo>
                    <a:pt x="3260876" y="0"/>
                  </a:lnTo>
                  <a:lnTo>
                    <a:pt x="3260876" y="1728264"/>
                  </a:lnTo>
                  <a:lnTo>
                    <a:pt x="0" y="1728264"/>
                  </a:lnTo>
                  <a:close/>
                </a:path>
              </a:pathLst>
            </a:custGeom>
            <a:ln w="19050">
              <a:solidFill>
                <a:srgbClr val="2F5597"/>
              </a:solidFill>
            </a:ln>
          </p:spPr>
        </p:pic>
        <p:pic>
          <p:nvPicPr>
            <p:cNvPr id="18" name="그래픽 5">
              <a:extLst>
                <a:ext uri="{FF2B5EF4-FFF2-40B4-BE49-F238E27FC236}">
                  <a16:creationId xmlns:a16="http://schemas.microsoft.com/office/drawing/2014/main" id="{0A5BD8D2-C0EB-4388-A3E8-A7A8553C2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2885" y="1954331"/>
              <a:ext cx="3253049" cy="1720284"/>
            </a:xfrm>
            <a:custGeom>
              <a:avLst/>
              <a:gdLst>
                <a:gd name="connsiteX0" fmla="*/ 0 w 3253048"/>
                <a:gd name="connsiteY0" fmla="*/ 0 h 1720283"/>
                <a:gd name="connsiteX1" fmla="*/ 3260876 w 3253048"/>
                <a:gd name="connsiteY1" fmla="*/ 0 h 1720283"/>
                <a:gd name="connsiteX2" fmla="*/ 3260876 w 3253048"/>
                <a:gd name="connsiteY2" fmla="*/ 1728264 h 1720283"/>
                <a:gd name="connsiteX3" fmla="*/ 0 w 3253048"/>
                <a:gd name="connsiteY3" fmla="*/ 1728264 h 17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3048" h="1720283">
                  <a:moveTo>
                    <a:pt x="0" y="0"/>
                  </a:moveTo>
                  <a:lnTo>
                    <a:pt x="3260876" y="0"/>
                  </a:lnTo>
                  <a:lnTo>
                    <a:pt x="3260876" y="1728264"/>
                  </a:lnTo>
                  <a:lnTo>
                    <a:pt x="0" y="1728264"/>
                  </a:lnTo>
                  <a:close/>
                </a:path>
              </a:pathLst>
            </a:custGeom>
            <a:ln w="19050">
              <a:solidFill>
                <a:srgbClr val="2F5597"/>
              </a:solidFill>
            </a:ln>
          </p:spPr>
        </p:pic>
        <p:pic>
          <p:nvPicPr>
            <p:cNvPr id="19" name="그래픽 6">
              <a:extLst>
                <a:ext uri="{FF2B5EF4-FFF2-40B4-BE49-F238E27FC236}">
                  <a16:creationId xmlns:a16="http://schemas.microsoft.com/office/drawing/2014/main" id="{A9C5D92B-15B0-4DA3-8FA7-EF4B20091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86241" y="1954331"/>
              <a:ext cx="3253049" cy="1720284"/>
            </a:xfrm>
            <a:custGeom>
              <a:avLst/>
              <a:gdLst>
                <a:gd name="connsiteX0" fmla="*/ 0 w 3253048"/>
                <a:gd name="connsiteY0" fmla="*/ 0 h 1720283"/>
                <a:gd name="connsiteX1" fmla="*/ 3260876 w 3253048"/>
                <a:gd name="connsiteY1" fmla="*/ 0 h 1720283"/>
                <a:gd name="connsiteX2" fmla="*/ 3260876 w 3253048"/>
                <a:gd name="connsiteY2" fmla="*/ 1728264 h 1720283"/>
                <a:gd name="connsiteX3" fmla="*/ 0 w 3253048"/>
                <a:gd name="connsiteY3" fmla="*/ 1728264 h 17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3048" h="1720283">
                  <a:moveTo>
                    <a:pt x="0" y="0"/>
                  </a:moveTo>
                  <a:lnTo>
                    <a:pt x="3260876" y="0"/>
                  </a:lnTo>
                  <a:lnTo>
                    <a:pt x="3260876" y="1728264"/>
                  </a:lnTo>
                  <a:lnTo>
                    <a:pt x="0" y="1728264"/>
                  </a:lnTo>
                  <a:close/>
                </a:path>
              </a:pathLst>
            </a:custGeom>
            <a:ln w="19050">
              <a:solidFill>
                <a:srgbClr val="2F5597"/>
              </a:solidFill>
            </a:ln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B1EF995-03B5-4806-A728-CA62170EB005}"/>
              </a:ext>
            </a:extLst>
          </p:cNvPr>
          <p:cNvGrpSpPr/>
          <p:nvPr/>
        </p:nvGrpSpPr>
        <p:grpSpPr>
          <a:xfrm>
            <a:off x="692228" y="4502179"/>
            <a:ext cx="10801486" cy="1879935"/>
            <a:chOff x="692228" y="4360665"/>
            <a:chExt cx="10801486" cy="187993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7321201-10BB-44BE-877B-26D730D6F503}"/>
                </a:ext>
              </a:extLst>
            </p:cNvPr>
            <p:cNvSpPr/>
            <p:nvPr/>
          </p:nvSpPr>
          <p:spPr>
            <a:xfrm>
              <a:off x="692228" y="4360665"/>
              <a:ext cx="10801486" cy="1879935"/>
            </a:xfrm>
            <a:prstGeom prst="rect">
              <a:avLst/>
            </a:prstGeom>
            <a:solidFill>
              <a:schemeClr val="bg2">
                <a:lumMod val="75000"/>
                <a:alpha val="34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래픽 10">
              <a:extLst>
                <a:ext uri="{FF2B5EF4-FFF2-40B4-BE49-F238E27FC236}">
                  <a16:creationId xmlns:a16="http://schemas.microsoft.com/office/drawing/2014/main" id="{C732325B-AEE0-4654-857B-EAA2A0672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9337" y="4434191"/>
              <a:ext cx="3253049" cy="1720284"/>
            </a:xfrm>
            <a:custGeom>
              <a:avLst/>
              <a:gdLst>
                <a:gd name="connsiteX0" fmla="*/ 0 w 3253048"/>
                <a:gd name="connsiteY0" fmla="*/ 0 h 1720283"/>
                <a:gd name="connsiteX1" fmla="*/ 3260876 w 3253048"/>
                <a:gd name="connsiteY1" fmla="*/ 0 h 1720283"/>
                <a:gd name="connsiteX2" fmla="*/ 3260876 w 3253048"/>
                <a:gd name="connsiteY2" fmla="*/ 1728264 h 1720283"/>
                <a:gd name="connsiteX3" fmla="*/ 0 w 3253048"/>
                <a:gd name="connsiteY3" fmla="*/ 1728264 h 17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3048" h="1720283">
                  <a:moveTo>
                    <a:pt x="0" y="0"/>
                  </a:moveTo>
                  <a:lnTo>
                    <a:pt x="3260876" y="0"/>
                  </a:lnTo>
                  <a:lnTo>
                    <a:pt x="3260876" y="1728264"/>
                  </a:lnTo>
                  <a:lnTo>
                    <a:pt x="0" y="1728264"/>
                  </a:lnTo>
                  <a:close/>
                </a:path>
              </a:pathLst>
            </a:custGeom>
            <a:ln w="19050">
              <a:solidFill>
                <a:srgbClr val="2F5597"/>
              </a:solidFill>
            </a:ln>
          </p:spPr>
        </p:pic>
        <p:pic>
          <p:nvPicPr>
            <p:cNvPr id="23" name="그래픽 9">
              <a:extLst>
                <a:ext uri="{FF2B5EF4-FFF2-40B4-BE49-F238E27FC236}">
                  <a16:creationId xmlns:a16="http://schemas.microsoft.com/office/drawing/2014/main" id="{B392DD03-5F59-4E50-AEDF-FC4DB200B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6948" y="4434191"/>
              <a:ext cx="3253049" cy="1720284"/>
            </a:xfrm>
            <a:custGeom>
              <a:avLst/>
              <a:gdLst>
                <a:gd name="connsiteX0" fmla="*/ 0 w 3253048"/>
                <a:gd name="connsiteY0" fmla="*/ 0 h 1720283"/>
                <a:gd name="connsiteX1" fmla="*/ 3260876 w 3253048"/>
                <a:gd name="connsiteY1" fmla="*/ 0 h 1720283"/>
                <a:gd name="connsiteX2" fmla="*/ 3260876 w 3253048"/>
                <a:gd name="connsiteY2" fmla="*/ 1728264 h 1720283"/>
                <a:gd name="connsiteX3" fmla="*/ 0 w 3253048"/>
                <a:gd name="connsiteY3" fmla="*/ 1728264 h 17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3048" h="1720283">
                  <a:moveTo>
                    <a:pt x="0" y="0"/>
                  </a:moveTo>
                  <a:lnTo>
                    <a:pt x="3260876" y="0"/>
                  </a:lnTo>
                  <a:lnTo>
                    <a:pt x="3260876" y="1728264"/>
                  </a:lnTo>
                  <a:lnTo>
                    <a:pt x="0" y="1728264"/>
                  </a:lnTo>
                  <a:close/>
                </a:path>
              </a:pathLst>
            </a:custGeom>
            <a:ln w="19050">
              <a:solidFill>
                <a:srgbClr val="2F5597"/>
              </a:solidFill>
            </a:ln>
          </p:spPr>
        </p:pic>
        <p:pic>
          <p:nvPicPr>
            <p:cNvPr id="28" name="그래픽 25">
              <a:extLst>
                <a:ext uri="{FF2B5EF4-FFF2-40B4-BE49-F238E27FC236}">
                  <a16:creationId xmlns:a16="http://schemas.microsoft.com/office/drawing/2014/main" id="{78C316A9-004A-41EF-B838-0631E52DE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60006" y="4424632"/>
              <a:ext cx="3280641" cy="1739403"/>
            </a:xfrm>
            <a:custGeom>
              <a:avLst/>
              <a:gdLst>
                <a:gd name="connsiteX0" fmla="*/ 0 w 3244916"/>
                <a:gd name="connsiteY0" fmla="*/ 0 h 1715983"/>
                <a:gd name="connsiteX1" fmla="*/ 3252724 w 3244916"/>
                <a:gd name="connsiteY1" fmla="*/ 0 h 1715983"/>
                <a:gd name="connsiteX2" fmla="*/ 3252724 w 3244916"/>
                <a:gd name="connsiteY2" fmla="*/ 1723944 h 1715983"/>
                <a:gd name="connsiteX3" fmla="*/ 0 w 3244916"/>
                <a:gd name="connsiteY3" fmla="*/ 1723944 h 171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4916" h="1715983">
                  <a:moveTo>
                    <a:pt x="0" y="0"/>
                  </a:moveTo>
                  <a:lnTo>
                    <a:pt x="3252724" y="0"/>
                  </a:lnTo>
                  <a:lnTo>
                    <a:pt x="3252724" y="1723944"/>
                  </a:lnTo>
                  <a:lnTo>
                    <a:pt x="0" y="1723944"/>
                  </a:lnTo>
                  <a:close/>
                </a:path>
              </a:pathLst>
            </a:custGeom>
            <a:ln w="19050">
              <a:solidFill>
                <a:srgbClr val="2F5597"/>
              </a:solidFill>
            </a:ln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AEC10A3-8BAD-47C9-ACE3-6EB28FCA49E8}"/>
              </a:ext>
            </a:extLst>
          </p:cNvPr>
          <p:cNvSpPr txBox="1"/>
          <p:nvPr/>
        </p:nvSpPr>
        <p:spPr>
          <a:xfrm>
            <a:off x="8432800" y="2171658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27567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순수한 세제</a:t>
            </a:r>
          </a:p>
        </p:txBody>
      </p:sp>
    </p:spTree>
    <p:extLst>
      <p:ext uri="{BB962C8B-B14F-4D97-AF65-F5344CB8AC3E}">
        <p14:creationId xmlns:p14="http://schemas.microsoft.com/office/powerpoint/2010/main" val="1740991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A69CD97-EF45-470E-9D30-B5F0DA8C054F}"/>
              </a:ext>
            </a:extLst>
          </p:cNvPr>
          <p:cNvSpPr/>
          <p:nvPr/>
        </p:nvSpPr>
        <p:spPr>
          <a:xfrm>
            <a:off x="0" y="617400"/>
            <a:ext cx="12192000" cy="1133129"/>
          </a:xfrm>
          <a:prstGeom prst="rect">
            <a:avLst/>
          </a:prstGeom>
          <a:solidFill>
            <a:srgbClr val="2F5597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71" y="2338388"/>
            <a:ext cx="5966384" cy="3877932"/>
          </a:xfrm>
          <a:prstGeom prst="rect">
            <a:avLst/>
          </a:prstGeom>
          <a:noFill/>
          <a:ln w="28575">
            <a:solidFill>
              <a:srgbClr val="2F559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17FA57-3B1F-4EDC-A207-DA62987A57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741" y="6102738"/>
            <a:ext cx="769133" cy="69387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AB6091-1178-4943-8C90-A1E1062A8CE3}"/>
              </a:ext>
            </a:extLst>
          </p:cNvPr>
          <p:cNvSpPr/>
          <p:nvPr/>
        </p:nvSpPr>
        <p:spPr>
          <a:xfrm>
            <a:off x="195665" y="191394"/>
            <a:ext cx="4193777" cy="369332"/>
          </a:xfrm>
          <a:prstGeom prst="rect">
            <a:avLst/>
          </a:prstGeom>
          <a:solidFill>
            <a:srgbClr val="2F5597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</a:rPr>
              <a:t>Ⅳ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마케팅 커뮤니케이션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 배너 광고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91A9D0-EE2F-4787-A6C0-1EC7F20BB47A}"/>
              </a:ext>
            </a:extLst>
          </p:cNvPr>
          <p:cNvSpPr txBox="1"/>
          <p:nvPr/>
        </p:nvSpPr>
        <p:spPr>
          <a:xfrm>
            <a:off x="0" y="9270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퓨어테크의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새로운 </a:t>
            </a:r>
            <a:r>
              <a:rPr lang="ko-KR" altLang="en-US" sz="32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정체성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 </a:t>
            </a:r>
            <a:r>
              <a:rPr lang="ko-KR" altLang="en-US" sz="32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포근한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소비자에게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알린다</a:t>
            </a:r>
            <a:endParaRPr lang="ko-KR" altLang="en-US" sz="3200" dirty="0">
              <a:solidFill>
                <a:srgbClr val="908C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6189CDF-9ADA-4DD0-9FD7-8BF7E205B523}"/>
              </a:ext>
            </a:extLst>
          </p:cNvPr>
          <p:cNvGrpSpPr/>
          <p:nvPr/>
        </p:nvGrpSpPr>
        <p:grpSpPr>
          <a:xfrm>
            <a:off x="6249013" y="1736438"/>
            <a:ext cx="5341921" cy="1779650"/>
            <a:chOff x="6249013" y="1649350"/>
            <a:chExt cx="5341921" cy="1779650"/>
          </a:xfrm>
        </p:grpSpPr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A38E167C-F65F-44C5-BBAB-FFF1D9292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49013" y="1685669"/>
              <a:ext cx="5341921" cy="1743331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5787DA5-335F-40B8-8150-37D9CF8502DE}"/>
                </a:ext>
              </a:extLst>
            </p:cNvPr>
            <p:cNvSpPr/>
            <p:nvPr/>
          </p:nvSpPr>
          <p:spPr>
            <a:xfrm>
              <a:off x="6672464" y="1649350"/>
              <a:ext cx="360760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Concept</a:t>
              </a:r>
              <a:endParaRPr lang="ko-KR" altLang="en-US" dirty="0">
                <a:solidFill>
                  <a:srgbClr val="2F5597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BEB958A-18C3-4DE9-874A-6D7BF2CBFBAF}"/>
                </a:ext>
              </a:extLst>
            </p:cNvPr>
            <p:cNvSpPr/>
            <p:nvPr/>
          </p:nvSpPr>
          <p:spPr>
            <a:xfrm>
              <a:off x="6584768" y="2357279"/>
              <a:ext cx="456281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퓨어테크의</a:t>
              </a:r>
              <a:r>
                <a:rPr lang="ko-KR" altLang="en-US" sz="20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포근함</a:t>
              </a:r>
              <a:r>
                <a:rPr lang="en-US" altLang="ko-KR" sz="20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휴식으로 느끼다</a:t>
              </a:r>
              <a:endParaRPr lang="en-US" altLang="ko-KR" sz="20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5AE2EC-F767-4EDD-8C18-D7322B9E480B}"/>
              </a:ext>
            </a:extLst>
          </p:cNvPr>
          <p:cNvGrpSpPr/>
          <p:nvPr/>
        </p:nvGrpSpPr>
        <p:grpSpPr>
          <a:xfrm>
            <a:off x="6249013" y="3296970"/>
            <a:ext cx="5341921" cy="1777794"/>
            <a:chOff x="6249013" y="3209882"/>
            <a:chExt cx="5341921" cy="1777794"/>
          </a:xfrm>
        </p:grpSpPr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2D1640B0-12D2-49E2-865D-7EE9289C3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49013" y="3244345"/>
              <a:ext cx="5341921" cy="1743331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0E653D1-3E3D-4F65-B740-265451F4353C}"/>
                </a:ext>
              </a:extLst>
            </p:cNvPr>
            <p:cNvSpPr/>
            <p:nvPr/>
          </p:nvSpPr>
          <p:spPr>
            <a:xfrm>
              <a:off x="6672464" y="3209882"/>
              <a:ext cx="360760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Platform</a:t>
              </a:r>
              <a:endParaRPr lang="ko-KR" altLang="en-US" dirty="0">
                <a:solidFill>
                  <a:srgbClr val="2F5597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5CD92E0-0F1F-47AA-B66C-9F8EDEE357A5}"/>
                </a:ext>
              </a:extLst>
            </p:cNvPr>
            <p:cNvSpPr/>
            <p:nvPr/>
          </p:nvSpPr>
          <p:spPr>
            <a:xfrm>
              <a:off x="6672464" y="3792845"/>
              <a:ext cx="438742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온라인</a:t>
              </a:r>
              <a:r>
                <a:rPr lang="en-US" altLang="ko-KR" sz="20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&amp;</a:t>
              </a:r>
              <a:r>
                <a:rPr lang="ko-KR" altLang="en-US" sz="2000" dirty="0" err="1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모바일</a:t>
              </a:r>
              <a:r>
                <a:rPr lang="ko-KR" altLang="en-US" sz="20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구매가 많이 이루어지는</a:t>
              </a:r>
              <a:endParaRPr lang="en-US" altLang="ko-KR" sz="20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0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소셜커머스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배너광고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29E7B9C-E256-40FC-8B40-7F4849C3D3A4}"/>
              </a:ext>
            </a:extLst>
          </p:cNvPr>
          <p:cNvGrpSpPr/>
          <p:nvPr/>
        </p:nvGrpSpPr>
        <p:grpSpPr>
          <a:xfrm>
            <a:off x="6249013" y="4813956"/>
            <a:ext cx="5341921" cy="1819486"/>
            <a:chOff x="6249013" y="4726868"/>
            <a:chExt cx="5341921" cy="1819486"/>
          </a:xfrm>
        </p:grpSpPr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6B4225BD-B2C7-4BA7-9C7D-DC8500A80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49013" y="4803023"/>
              <a:ext cx="5341921" cy="1743331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549443D-5826-4906-B4AD-107DBE361722}"/>
                </a:ext>
              </a:extLst>
            </p:cNvPr>
            <p:cNvSpPr/>
            <p:nvPr/>
          </p:nvSpPr>
          <p:spPr>
            <a:xfrm>
              <a:off x="6672464" y="4726868"/>
              <a:ext cx="360760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Purpose</a:t>
              </a:r>
              <a:endParaRPr lang="ko-KR" altLang="en-US" dirty="0">
                <a:solidFill>
                  <a:srgbClr val="2F5597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97F58FD-D749-47E4-A044-E1354E4B44F3}"/>
                </a:ext>
              </a:extLst>
            </p:cNvPr>
            <p:cNvSpPr/>
            <p:nvPr/>
          </p:nvSpPr>
          <p:spPr>
            <a:xfrm>
              <a:off x="6672464" y="5351523"/>
              <a:ext cx="438742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퓨어테크의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향에 대한 호기심을 유발하여</a:t>
              </a:r>
              <a:endPara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소비자의 구매를 유도 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6E2212A-E728-46EB-B925-3965CFAD5CA4}"/>
              </a:ext>
            </a:extLst>
          </p:cNvPr>
          <p:cNvSpPr txBox="1"/>
          <p:nvPr/>
        </p:nvSpPr>
        <p:spPr>
          <a:xfrm>
            <a:off x="437871" y="1823396"/>
            <a:ext cx="5874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 배너 광고</a:t>
            </a:r>
            <a:r>
              <a:rPr lang="en-US" altLang="ko-KR" sz="24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2400" dirty="0">
              <a:solidFill>
                <a:srgbClr val="2F55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548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F557C71-4B10-4FF9-B9AF-C45C9AB336BC}"/>
              </a:ext>
            </a:extLst>
          </p:cNvPr>
          <p:cNvSpPr/>
          <p:nvPr/>
        </p:nvSpPr>
        <p:spPr>
          <a:xfrm>
            <a:off x="0" y="617400"/>
            <a:ext cx="12192000" cy="1133129"/>
          </a:xfrm>
          <a:prstGeom prst="rect">
            <a:avLst/>
          </a:prstGeom>
          <a:solidFill>
            <a:srgbClr val="2F5597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9CB3A4-F0C9-4164-AFA9-3C92558076A6}"/>
              </a:ext>
            </a:extLst>
          </p:cNvPr>
          <p:cNvSpPr/>
          <p:nvPr/>
        </p:nvSpPr>
        <p:spPr>
          <a:xfrm>
            <a:off x="195665" y="191394"/>
            <a:ext cx="3477234" cy="369332"/>
          </a:xfrm>
          <a:prstGeom prst="rect">
            <a:avLst/>
          </a:prstGeom>
          <a:solidFill>
            <a:srgbClr val="2F5597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</a:rPr>
              <a:t>Ⅳ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마케팅 커뮤니케이션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옥외 광고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717FA57-3B1F-4EDC-A207-DA62987A57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741" y="6102738"/>
            <a:ext cx="769133" cy="6938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A77B04-32B0-4BAF-8205-4A8620ECFA86}"/>
              </a:ext>
            </a:extLst>
          </p:cNvPr>
          <p:cNvSpPr txBox="1"/>
          <p:nvPr/>
        </p:nvSpPr>
        <p:spPr>
          <a:xfrm>
            <a:off x="0" y="92703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퓨어테크는</a:t>
            </a:r>
            <a:r>
              <a:rPr lang="ko-KR" altLang="en-US" sz="3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은은한 향기가 늘 머문다는 이미지</a:t>
            </a:r>
            <a:r>
              <a:rPr lang="ko-KR" altLang="en-US" sz="3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소비자가 </a:t>
            </a:r>
            <a:r>
              <a:rPr lang="ko-KR" altLang="en-US" sz="30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기억하게 한다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D8719-9E51-4DBD-8738-DDC8E6D1ED41}"/>
              </a:ext>
            </a:extLst>
          </p:cNvPr>
          <p:cNvSpPr txBox="1"/>
          <p:nvPr/>
        </p:nvSpPr>
        <p:spPr>
          <a:xfrm>
            <a:off x="493153" y="1823396"/>
            <a:ext cx="5730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2400" dirty="0">
              <a:solidFill>
                <a:srgbClr val="2F55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717DC-FC4F-4965-B20D-52F3D25BF6FB}"/>
              </a:ext>
            </a:extLst>
          </p:cNvPr>
          <p:cNvSpPr txBox="1"/>
          <p:nvPr/>
        </p:nvSpPr>
        <p:spPr>
          <a:xfrm>
            <a:off x="442913" y="1823396"/>
            <a:ext cx="5868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버스 정류장 광고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E79863-FA4D-4ACE-BC42-DF2C2AAC8005}"/>
              </a:ext>
            </a:extLst>
          </p:cNvPr>
          <p:cNvGrpSpPr/>
          <p:nvPr/>
        </p:nvGrpSpPr>
        <p:grpSpPr>
          <a:xfrm>
            <a:off x="6249013" y="1736438"/>
            <a:ext cx="5341921" cy="1779650"/>
            <a:chOff x="6249013" y="1649350"/>
            <a:chExt cx="5341921" cy="1779650"/>
          </a:xfrm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C1F815B6-FE9C-441C-8CC0-4415C82DF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9013" y="1685669"/>
              <a:ext cx="5341921" cy="1743331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0946F60-2FB0-4BEC-8EC4-DCBE3570A1DA}"/>
                </a:ext>
              </a:extLst>
            </p:cNvPr>
            <p:cNvSpPr/>
            <p:nvPr/>
          </p:nvSpPr>
          <p:spPr>
            <a:xfrm>
              <a:off x="6672464" y="1649350"/>
              <a:ext cx="3607609" cy="4370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0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Concept</a:t>
              </a:r>
              <a:endParaRPr lang="ko-KR" altLang="en-US" sz="2000" dirty="0">
                <a:solidFill>
                  <a:srgbClr val="2F5597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75856D7-6F80-40E5-9A60-E3932DF8798D}"/>
                </a:ext>
              </a:extLst>
            </p:cNvPr>
            <p:cNvSpPr/>
            <p:nvPr/>
          </p:nvSpPr>
          <p:spPr>
            <a:xfrm>
              <a:off x="6490429" y="2159219"/>
              <a:ext cx="4776391" cy="809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당신이 머문 자리</a:t>
              </a:r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깨끗한 향기만 남기세요</a:t>
              </a:r>
              <a:endPara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 sz="20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 </a:t>
              </a:r>
              <a:r>
                <a:rPr lang="ko-KR" altLang="en-US" sz="20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당신 곁엔 </a:t>
              </a:r>
              <a:r>
                <a:rPr lang="ko-KR" altLang="en-US" sz="2000" dirty="0" err="1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퓨어테크</a:t>
              </a:r>
              <a:endParaRPr lang="en-US" altLang="ko-KR" sz="20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EDA7D3-C2C1-4AA0-8130-AD8ECBC413A3}"/>
              </a:ext>
            </a:extLst>
          </p:cNvPr>
          <p:cNvGrpSpPr/>
          <p:nvPr/>
        </p:nvGrpSpPr>
        <p:grpSpPr>
          <a:xfrm>
            <a:off x="6249013" y="3296970"/>
            <a:ext cx="5341921" cy="1777794"/>
            <a:chOff x="6249013" y="3209882"/>
            <a:chExt cx="5341921" cy="1777794"/>
          </a:xfrm>
        </p:grpSpPr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2EF07DF8-91D6-4C06-8469-7DCA0EEBA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9013" y="3244345"/>
              <a:ext cx="5341921" cy="1743331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84E5D60-81A4-42AA-B7BC-DAE79CC29999}"/>
                </a:ext>
              </a:extLst>
            </p:cNvPr>
            <p:cNvSpPr/>
            <p:nvPr/>
          </p:nvSpPr>
          <p:spPr>
            <a:xfrm>
              <a:off x="6672464" y="3209882"/>
              <a:ext cx="360760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Location</a:t>
              </a:r>
              <a:endParaRPr lang="ko-KR" altLang="en-US" sz="2000" dirty="0">
                <a:solidFill>
                  <a:srgbClr val="2F5597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3100727-FBFE-45F3-A199-8FC5DE0B131D}"/>
                </a:ext>
              </a:extLst>
            </p:cNvPr>
            <p:cNvSpPr/>
            <p:nvPr/>
          </p:nvSpPr>
          <p:spPr>
            <a:xfrm>
              <a:off x="6672464" y="3687915"/>
              <a:ext cx="438742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20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사람들이 잠시 머물다 떠나는 장소</a:t>
              </a:r>
              <a:endParaRPr lang="en-US" altLang="ko-KR" sz="20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버스 노선이 많은 버스 정류장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2A19E52-3AE7-4DD7-9CFB-14A6B1F1C35E}"/>
              </a:ext>
            </a:extLst>
          </p:cNvPr>
          <p:cNvGrpSpPr/>
          <p:nvPr/>
        </p:nvGrpSpPr>
        <p:grpSpPr>
          <a:xfrm>
            <a:off x="6249013" y="4813956"/>
            <a:ext cx="5341921" cy="1819486"/>
            <a:chOff x="6249013" y="4726868"/>
            <a:chExt cx="5341921" cy="1819486"/>
          </a:xfrm>
        </p:grpSpPr>
        <p:pic>
          <p:nvPicPr>
            <p:cNvPr id="24" name="그래픽 23">
              <a:extLst>
                <a:ext uri="{FF2B5EF4-FFF2-40B4-BE49-F238E27FC236}">
                  <a16:creationId xmlns:a16="http://schemas.microsoft.com/office/drawing/2014/main" id="{A539B982-B0F6-41E6-A4B0-C80735DC7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9013" y="4803023"/>
              <a:ext cx="5341921" cy="1743331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25FD720-8FF3-4FC1-AC9C-40F9000810FD}"/>
                </a:ext>
              </a:extLst>
            </p:cNvPr>
            <p:cNvSpPr/>
            <p:nvPr/>
          </p:nvSpPr>
          <p:spPr>
            <a:xfrm>
              <a:off x="6672464" y="4726868"/>
              <a:ext cx="3607609" cy="4370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0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Purpose</a:t>
              </a:r>
              <a:endParaRPr lang="ko-KR" altLang="en-US" sz="2000" dirty="0">
                <a:solidFill>
                  <a:srgbClr val="2F5597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033E8AD-173E-4FC9-86D1-C6088D122FAD}"/>
                </a:ext>
              </a:extLst>
            </p:cNvPr>
            <p:cNvSpPr/>
            <p:nvPr/>
          </p:nvSpPr>
          <p:spPr>
            <a:xfrm>
              <a:off x="6610350" y="5306553"/>
              <a:ext cx="4511650" cy="719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소비자에게 </a:t>
              </a:r>
              <a:r>
                <a:rPr lang="ko-KR" altLang="en-US" sz="17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퓨어테크를</a:t>
              </a:r>
              <a:r>
                <a:rPr lang="ko-KR" altLang="en-US" sz="1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사용하면 </a:t>
              </a:r>
              <a:r>
                <a:rPr lang="ko-KR" altLang="en-US" sz="17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언제 어디서나 </a:t>
              </a:r>
              <a:endParaRPr lang="en-US" altLang="ko-KR" sz="17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은은하고 깨끗한 향이 함께한다는 것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각인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7A6029D-F1BD-4096-AB16-AF9C9C2283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7" y="2341025"/>
            <a:ext cx="5818747" cy="3900901"/>
          </a:xfrm>
          <a:prstGeom prst="rect">
            <a:avLst/>
          </a:prstGeom>
          <a:ln w="28575">
            <a:solidFill>
              <a:srgbClr val="2F5597"/>
            </a:solidFill>
          </a:ln>
        </p:spPr>
      </p:pic>
    </p:spTree>
    <p:extLst>
      <p:ext uri="{BB962C8B-B14F-4D97-AF65-F5344CB8AC3E}">
        <p14:creationId xmlns:p14="http://schemas.microsoft.com/office/powerpoint/2010/main" val="2918452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061513E4-71B3-4BB5-B4AE-48DBDCAF4265}"/>
              </a:ext>
            </a:extLst>
          </p:cNvPr>
          <p:cNvGrpSpPr/>
          <p:nvPr/>
        </p:nvGrpSpPr>
        <p:grpSpPr>
          <a:xfrm>
            <a:off x="5805775" y="355874"/>
            <a:ext cx="580451" cy="531216"/>
            <a:chOff x="5743620" y="460930"/>
            <a:chExt cx="704755" cy="667255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05B3E45-5549-4C78-8CFA-CA8D17F80B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6" t="45027" r="40002" b="3769"/>
            <a:stretch/>
          </p:blipFill>
          <p:spPr>
            <a:xfrm>
              <a:off x="5743620" y="460930"/>
              <a:ext cx="704755" cy="66725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5005349-2329-49FD-8C22-E96EE7F87984}"/>
                </a:ext>
              </a:extLst>
            </p:cNvPr>
            <p:cNvSpPr txBox="1"/>
            <p:nvPr/>
          </p:nvSpPr>
          <p:spPr>
            <a:xfrm>
              <a:off x="5907278" y="577185"/>
              <a:ext cx="224291" cy="463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>
                <a:solidFill>
                  <a:srgbClr val="B63E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47C22EA-5F03-4059-8D83-234C12CF9974}"/>
              </a:ext>
            </a:extLst>
          </p:cNvPr>
          <p:cNvSpPr txBox="1"/>
          <p:nvPr/>
        </p:nvSpPr>
        <p:spPr>
          <a:xfrm>
            <a:off x="5256668" y="826552"/>
            <a:ext cx="16786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개요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BF1009-EBAE-49A9-BB9E-5AE87005E7FD}"/>
              </a:ext>
            </a:extLst>
          </p:cNvPr>
          <p:cNvSpPr txBox="1"/>
          <p:nvPr/>
        </p:nvSpPr>
        <p:spPr>
          <a:xfrm>
            <a:off x="1178982" y="2308846"/>
            <a:ext cx="4356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LG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생활건강 액체세제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테크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신제품 출시를 통한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판매 활성화 방안 제안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B0B273D-3C4E-4629-8604-1BA21DFC7F50}"/>
              </a:ext>
            </a:extLst>
          </p:cNvPr>
          <p:cNvGrpSpPr/>
          <p:nvPr/>
        </p:nvGrpSpPr>
        <p:grpSpPr>
          <a:xfrm>
            <a:off x="1086215" y="1860001"/>
            <a:ext cx="3843131" cy="407209"/>
            <a:chOff x="861391" y="1643270"/>
            <a:chExt cx="3843131" cy="40720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2883EBC-29F0-476D-86D2-D22B8C19D492}"/>
                </a:ext>
              </a:extLst>
            </p:cNvPr>
            <p:cNvSpPr/>
            <p:nvPr/>
          </p:nvSpPr>
          <p:spPr>
            <a:xfrm>
              <a:off x="861391" y="1643270"/>
              <a:ext cx="53008" cy="397565"/>
            </a:xfrm>
            <a:prstGeom prst="rect">
              <a:avLst/>
            </a:prstGeom>
            <a:solidFill>
              <a:srgbClr val="C62180"/>
            </a:solidFill>
            <a:ln>
              <a:solidFill>
                <a:srgbClr val="C621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E32262-7EE0-4EFC-82D5-A349B85EB7F1}"/>
                </a:ext>
              </a:extLst>
            </p:cNvPr>
            <p:cNvSpPr txBox="1"/>
            <p:nvPr/>
          </p:nvSpPr>
          <p:spPr>
            <a:xfrm>
              <a:off x="993914" y="1650369"/>
              <a:ext cx="37106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목표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0EB0831-7B71-419A-9C27-7AEFF8EEA298}"/>
              </a:ext>
            </a:extLst>
          </p:cNvPr>
          <p:cNvGrpSpPr/>
          <p:nvPr/>
        </p:nvGrpSpPr>
        <p:grpSpPr>
          <a:xfrm>
            <a:off x="1086215" y="3873017"/>
            <a:ext cx="3843131" cy="418095"/>
            <a:chOff x="861391" y="1643270"/>
            <a:chExt cx="3843131" cy="41809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55F4C75-A14E-4AAD-9E25-49608391B3A9}"/>
                </a:ext>
              </a:extLst>
            </p:cNvPr>
            <p:cNvSpPr/>
            <p:nvPr/>
          </p:nvSpPr>
          <p:spPr>
            <a:xfrm>
              <a:off x="861391" y="1643270"/>
              <a:ext cx="53008" cy="397565"/>
            </a:xfrm>
            <a:prstGeom prst="rect">
              <a:avLst/>
            </a:prstGeom>
            <a:solidFill>
              <a:srgbClr val="C62180"/>
            </a:solidFill>
            <a:ln>
              <a:solidFill>
                <a:srgbClr val="C621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808A0B-00B9-4C2D-828D-09A856E12FAB}"/>
                </a:ext>
              </a:extLst>
            </p:cNvPr>
            <p:cNvSpPr txBox="1"/>
            <p:nvPr/>
          </p:nvSpPr>
          <p:spPr>
            <a:xfrm>
              <a:off x="993914" y="1661255"/>
              <a:ext cx="37106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수집 기간 및 채널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0F4E039-2EA7-42C2-8EB7-87DE1EBC922C}"/>
              </a:ext>
            </a:extLst>
          </p:cNvPr>
          <p:cNvSpPr txBox="1"/>
          <p:nvPr/>
        </p:nvSpPr>
        <p:spPr>
          <a:xfrm>
            <a:off x="1288141" y="4423940"/>
            <a:ext cx="424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2015.01.01 ~ 2019.08.20</a:t>
            </a:r>
          </a:p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채널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썸트렌드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네이버 데이터 랩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구글트렌드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네이버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카페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맘스홀릭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블로그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인스타그램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82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쿡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쿠팡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EF0D4DF-8098-49F7-908D-19D4EDD2E966}"/>
              </a:ext>
            </a:extLst>
          </p:cNvPr>
          <p:cNvGrpSpPr/>
          <p:nvPr/>
        </p:nvGrpSpPr>
        <p:grpSpPr>
          <a:xfrm>
            <a:off x="5934302" y="1856214"/>
            <a:ext cx="3843131" cy="401352"/>
            <a:chOff x="861391" y="1639483"/>
            <a:chExt cx="3843131" cy="40135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C1331A9-0CBF-410F-8E80-14071D5E5FB9}"/>
                </a:ext>
              </a:extLst>
            </p:cNvPr>
            <p:cNvSpPr/>
            <p:nvPr/>
          </p:nvSpPr>
          <p:spPr>
            <a:xfrm>
              <a:off x="861391" y="1643270"/>
              <a:ext cx="53008" cy="397565"/>
            </a:xfrm>
            <a:prstGeom prst="rect">
              <a:avLst/>
            </a:prstGeom>
            <a:solidFill>
              <a:srgbClr val="C62180"/>
            </a:solidFill>
            <a:ln>
              <a:solidFill>
                <a:srgbClr val="C621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3B07DA7-9F29-462D-9D34-01EB6F6E1DB3}"/>
                </a:ext>
              </a:extLst>
            </p:cNvPr>
            <p:cNvSpPr txBox="1"/>
            <p:nvPr/>
          </p:nvSpPr>
          <p:spPr>
            <a:xfrm>
              <a:off x="993914" y="1639483"/>
              <a:ext cx="37106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분석 방법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5A6B79D-1ECA-42C8-ADF5-AA3F784164CC}"/>
              </a:ext>
            </a:extLst>
          </p:cNvPr>
          <p:cNvSpPr txBox="1"/>
          <p:nvPr/>
        </p:nvSpPr>
        <p:spPr>
          <a:xfrm>
            <a:off x="6136228" y="2257566"/>
            <a:ext cx="4314056" cy="116335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Adobe illustrator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Adobe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photoshop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6A7605A-9AE8-4777-926D-6023300BB14F}"/>
              </a:ext>
            </a:extLst>
          </p:cNvPr>
          <p:cNvGrpSpPr/>
          <p:nvPr/>
        </p:nvGrpSpPr>
        <p:grpSpPr>
          <a:xfrm>
            <a:off x="5934302" y="3848239"/>
            <a:ext cx="3843131" cy="418095"/>
            <a:chOff x="861391" y="1643270"/>
            <a:chExt cx="3843131" cy="41809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12E2799-D293-4BF1-ADC3-C77481EA40F8}"/>
                </a:ext>
              </a:extLst>
            </p:cNvPr>
            <p:cNvSpPr/>
            <p:nvPr/>
          </p:nvSpPr>
          <p:spPr>
            <a:xfrm>
              <a:off x="861391" y="1643270"/>
              <a:ext cx="53008" cy="397565"/>
            </a:xfrm>
            <a:prstGeom prst="rect">
              <a:avLst/>
            </a:prstGeom>
            <a:solidFill>
              <a:srgbClr val="C62180"/>
            </a:solidFill>
            <a:ln>
              <a:solidFill>
                <a:srgbClr val="C621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2ADC50E-D072-4D8C-B497-1351AED037B1}"/>
                </a:ext>
              </a:extLst>
            </p:cNvPr>
            <p:cNvSpPr txBox="1"/>
            <p:nvPr/>
          </p:nvSpPr>
          <p:spPr>
            <a:xfrm>
              <a:off x="993914" y="1661255"/>
              <a:ext cx="37106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수집 키워드 및 수집 문건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05DD640-CDBC-48D3-9AEE-92453D43A49F}"/>
              </a:ext>
            </a:extLst>
          </p:cNvPr>
          <p:cNvSpPr txBox="1"/>
          <p:nvPr/>
        </p:nvSpPr>
        <p:spPr>
          <a:xfrm>
            <a:off x="6136228" y="4423940"/>
            <a:ext cx="5239342" cy="17510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냄새제거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땀냄새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빨래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샤프란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섬유유연제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액체세제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좋은 향기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좋은 냄새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퍼실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리큐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테크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수집문건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25,408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+ (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설문조사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유효문건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12,460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필터문건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13,176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634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BCEF4-08F8-4706-9C5A-F1757018334A}"/>
              </a:ext>
            </a:extLst>
          </p:cNvPr>
          <p:cNvSpPr/>
          <p:nvPr/>
        </p:nvSpPr>
        <p:spPr>
          <a:xfrm>
            <a:off x="0" y="617400"/>
            <a:ext cx="12192000" cy="1133129"/>
          </a:xfrm>
          <a:prstGeom prst="rect">
            <a:avLst/>
          </a:prstGeom>
          <a:solidFill>
            <a:srgbClr val="2F5597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E50F58-5FCF-45C7-A4D0-CBFDA3C45027}"/>
              </a:ext>
            </a:extLst>
          </p:cNvPr>
          <p:cNvSpPr/>
          <p:nvPr/>
        </p:nvSpPr>
        <p:spPr>
          <a:xfrm>
            <a:off x="195665" y="191394"/>
            <a:ext cx="3716082" cy="369332"/>
          </a:xfrm>
          <a:prstGeom prst="rect">
            <a:avLst/>
          </a:prstGeom>
          <a:solidFill>
            <a:srgbClr val="2F5597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</a:rPr>
              <a:t>Ⅳ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마케팅 커뮤니케이션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경험 마케팅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5907147-D4E0-43C5-A4D8-8542D5ECED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741" y="6102738"/>
            <a:ext cx="769133" cy="69387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2171434-BB61-4ABD-AE3B-83B1CABE6417}"/>
              </a:ext>
            </a:extLst>
          </p:cNvPr>
          <p:cNvSpPr txBox="1"/>
          <p:nvPr/>
        </p:nvSpPr>
        <p:spPr>
          <a:xfrm>
            <a:off x="467903" y="1823396"/>
            <a:ext cx="583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힐링</a:t>
            </a:r>
            <a:r>
              <a:rPr lang="ko-KR" altLang="en-US" sz="24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라운지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7765F42-A108-439F-9D70-766F8DEE21E2}"/>
              </a:ext>
            </a:extLst>
          </p:cNvPr>
          <p:cNvGrpSpPr/>
          <p:nvPr/>
        </p:nvGrpSpPr>
        <p:grpSpPr>
          <a:xfrm>
            <a:off x="6249013" y="1736438"/>
            <a:ext cx="5341921" cy="1779650"/>
            <a:chOff x="6249013" y="1649350"/>
            <a:chExt cx="5341921" cy="1779650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F438BD2A-980F-4B9A-8F09-8179629BF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9013" y="1685669"/>
              <a:ext cx="5341921" cy="1743331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6672464" y="1649350"/>
              <a:ext cx="3607609" cy="4370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0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Concept</a:t>
              </a:r>
              <a:endParaRPr lang="ko-KR" altLang="en-US" sz="2000" dirty="0">
                <a:solidFill>
                  <a:srgbClr val="2F5597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8B8C199-032F-4B02-9BE6-4BA2926D587E}"/>
                </a:ext>
              </a:extLst>
            </p:cNvPr>
            <p:cNvSpPr/>
            <p:nvPr/>
          </p:nvSpPr>
          <p:spPr>
            <a:xfrm>
              <a:off x="6569778" y="2147818"/>
              <a:ext cx="4562814" cy="809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일상에 지친 사람들을 위한 </a:t>
              </a:r>
              <a:endPara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도심 속 </a:t>
              </a:r>
              <a:r>
                <a:rPr lang="ko-KR" altLang="en-US" sz="2000" dirty="0" err="1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힐링</a:t>
              </a:r>
              <a:r>
                <a:rPr lang="ko-KR" altLang="en-US" sz="20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라운지</a:t>
              </a:r>
              <a:endParaRPr lang="en-US" altLang="ko-KR" sz="20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17FF6D8-C0A2-41F2-898A-9AF8F3E8D39F}"/>
              </a:ext>
            </a:extLst>
          </p:cNvPr>
          <p:cNvGrpSpPr/>
          <p:nvPr/>
        </p:nvGrpSpPr>
        <p:grpSpPr>
          <a:xfrm>
            <a:off x="6249013" y="3296970"/>
            <a:ext cx="5341921" cy="1777794"/>
            <a:chOff x="6249013" y="3209882"/>
            <a:chExt cx="5341921" cy="1777794"/>
          </a:xfrm>
        </p:grpSpPr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5D01723D-908E-411C-B490-169FA2105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9013" y="3244345"/>
              <a:ext cx="5341921" cy="1743331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5645C18-7F10-4DC3-ACF1-512D12AF5590}"/>
                </a:ext>
              </a:extLst>
            </p:cNvPr>
            <p:cNvSpPr/>
            <p:nvPr/>
          </p:nvSpPr>
          <p:spPr>
            <a:xfrm>
              <a:off x="6672464" y="3209882"/>
              <a:ext cx="3607609" cy="4370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0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Location</a:t>
              </a:r>
              <a:endParaRPr lang="ko-KR" altLang="en-US" sz="2000" dirty="0">
                <a:solidFill>
                  <a:srgbClr val="2F5597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57510E2-E84A-4C75-8D98-BAC3F8C7CD7A}"/>
                </a:ext>
              </a:extLst>
            </p:cNvPr>
            <p:cNvSpPr/>
            <p:nvPr/>
          </p:nvSpPr>
          <p:spPr>
            <a:xfrm>
              <a:off x="6672464" y="3702905"/>
              <a:ext cx="4387422" cy="809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20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유동인구가 많은 장소</a:t>
              </a:r>
              <a:endParaRPr lang="en-US" altLang="ko-KR" sz="20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회사 밀집 지역</a:t>
              </a:r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복합 쇼핑몰</a:t>
              </a:r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대학가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EB1C18-6041-479E-B4D4-CF8B877733BE}"/>
              </a:ext>
            </a:extLst>
          </p:cNvPr>
          <p:cNvGrpSpPr/>
          <p:nvPr/>
        </p:nvGrpSpPr>
        <p:grpSpPr>
          <a:xfrm>
            <a:off x="6249013" y="4858926"/>
            <a:ext cx="5341921" cy="1774516"/>
            <a:chOff x="6249013" y="4771838"/>
            <a:chExt cx="5341921" cy="1774516"/>
          </a:xfrm>
        </p:grpSpPr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16BE4A82-72BE-49A8-BC11-B93437306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9013" y="4803023"/>
              <a:ext cx="5341921" cy="1743331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697C9FD-7A05-47B5-A390-820E5F259C2E}"/>
                </a:ext>
              </a:extLst>
            </p:cNvPr>
            <p:cNvSpPr/>
            <p:nvPr/>
          </p:nvSpPr>
          <p:spPr>
            <a:xfrm>
              <a:off x="6672464" y="4771838"/>
              <a:ext cx="3607609" cy="4370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0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Purpose</a:t>
              </a:r>
              <a:endParaRPr lang="ko-KR" altLang="en-US" sz="2000" dirty="0">
                <a:solidFill>
                  <a:srgbClr val="2F5597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B6A531-C590-463F-95EE-89DFA8DA6C5D}"/>
                </a:ext>
              </a:extLst>
            </p:cNvPr>
            <p:cNvSpPr/>
            <p:nvPr/>
          </p:nvSpPr>
          <p:spPr>
            <a:xfrm>
              <a:off x="6406940" y="5262794"/>
              <a:ext cx="4918470" cy="7912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9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퓨어테크의</a:t>
              </a:r>
              <a:r>
                <a:rPr lang="ko-KR" altLang="en-US" sz="19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향을 소비자에게 직접 경험시켜</a:t>
              </a:r>
              <a:endParaRPr lang="en-US" altLang="ko-KR" sz="19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20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순수한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20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에 대한 </a:t>
              </a:r>
              <a:r>
                <a:rPr lang="ko-KR" altLang="en-US" sz="20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신뢰와 만족 제고</a:t>
              </a:r>
            </a:p>
          </p:txBody>
        </p:sp>
      </p:grpSp>
      <p:pic>
        <p:nvPicPr>
          <p:cNvPr id="8" name="그림 7" descr="하늘, 실외, 건물, 나무이(가) 표시된 사진&#10;&#10;자동 생성된 설명">
            <a:extLst>
              <a:ext uri="{FF2B5EF4-FFF2-40B4-BE49-F238E27FC236}">
                <a16:creationId xmlns:a16="http://schemas.microsoft.com/office/drawing/2014/main" id="{00700E24-A325-467F-B4A0-3C636454E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03" y="2330892"/>
            <a:ext cx="5831762" cy="3921012"/>
          </a:xfrm>
          <a:prstGeom prst="rect">
            <a:avLst/>
          </a:prstGeom>
          <a:ln w="28575">
            <a:solidFill>
              <a:srgbClr val="2F5597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EC969A-7899-42DA-AA07-C9AAFE206A25}"/>
              </a:ext>
            </a:extLst>
          </p:cNvPr>
          <p:cNvSpPr txBox="1"/>
          <p:nvPr/>
        </p:nvSpPr>
        <p:spPr>
          <a:xfrm>
            <a:off x="0" y="9270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소비자가 새로워진 </a:t>
            </a:r>
            <a:r>
              <a:rPr lang="ko-KR" altLang="en-US" sz="3200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퓨어테크를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 err="1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힐링</a:t>
            </a:r>
            <a:r>
              <a:rPr lang="ko-KR" altLang="en-US" sz="3200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통해 </a:t>
            </a:r>
            <a:r>
              <a:rPr lang="ko-KR" altLang="en-US" sz="3200" dirty="0">
                <a:solidFill>
                  <a:srgbClr val="2F55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직접 경험하게 한다</a:t>
            </a:r>
          </a:p>
        </p:txBody>
      </p:sp>
    </p:spTree>
    <p:extLst>
      <p:ext uri="{BB962C8B-B14F-4D97-AF65-F5344CB8AC3E}">
        <p14:creationId xmlns:p14="http://schemas.microsoft.com/office/powerpoint/2010/main" val="4273828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D3319019-0F77-4FBB-A6F5-3C31E4BE2DB6}"/>
              </a:ext>
            </a:extLst>
          </p:cNvPr>
          <p:cNvGrpSpPr/>
          <p:nvPr/>
        </p:nvGrpSpPr>
        <p:grpSpPr>
          <a:xfrm>
            <a:off x="765484" y="1582406"/>
            <a:ext cx="11541441" cy="4160681"/>
            <a:chOff x="120261" y="1582406"/>
            <a:chExt cx="11541441" cy="416068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840FCBB-239D-4DDB-B976-1C8C29719525}"/>
                </a:ext>
              </a:extLst>
            </p:cNvPr>
            <p:cNvGrpSpPr/>
            <p:nvPr/>
          </p:nvGrpSpPr>
          <p:grpSpPr>
            <a:xfrm>
              <a:off x="120261" y="1582406"/>
              <a:ext cx="4964768" cy="523220"/>
              <a:chOff x="120261" y="1582406"/>
              <a:chExt cx="4964768" cy="52322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841614-DC3D-4E54-9AD8-25B15E3E6BEC}"/>
                  </a:ext>
                </a:extLst>
              </p:cNvPr>
              <p:cNvSpPr txBox="1"/>
              <p:nvPr/>
            </p:nvSpPr>
            <p:spPr>
              <a:xfrm>
                <a:off x="120261" y="1582406"/>
                <a:ext cx="26996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rgbClr val="2F559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송병준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A996B68-2C97-40CF-8443-38A33B2807F7}"/>
                  </a:ext>
                </a:extLst>
              </p:cNvPr>
              <p:cNvSpPr/>
              <p:nvPr/>
            </p:nvSpPr>
            <p:spPr>
              <a:xfrm>
                <a:off x="1965391" y="1674739"/>
                <a:ext cx="311963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</a:t>
                </a: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차 자료조사</a:t>
                </a: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R, </a:t>
                </a: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시각화</a:t>
                </a:r>
                <a:endPara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3A47B03-3381-4045-9FCF-731098E2C177}"/>
                </a:ext>
              </a:extLst>
            </p:cNvPr>
            <p:cNvGrpSpPr/>
            <p:nvPr/>
          </p:nvGrpSpPr>
          <p:grpSpPr>
            <a:xfrm>
              <a:off x="120261" y="2784634"/>
              <a:ext cx="4964768" cy="523220"/>
              <a:chOff x="120261" y="2784634"/>
              <a:chExt cx="4964768" cy="52322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93BB6D-D2B5-468B-902E-2787BD624BEC}"/>
                  </a:ext>
                </a:extLst>
              </p:cNvPr>
              <p:cNvSpPr txBox="1"/>
              <p:nvPr/>
            </p:nvSpPr>
            <p:spPr>
              <a:xfrm>
                <a:off x="120261" y="2784634"/>
                <a:ext cx="26996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rgbClr val="2F559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김보현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F661508-5717-4FE3-BDA2-4E47906BB812}"/>
                  </a:ext>
                </a:extLst>
              </p:cNvPr>
              <p:cNvSpPr/>
              <p:nvPr/>
            </p:nvSpPr>
            <p:spPr>
              <a:xfrm>
                <a:off x="1965391" y="2876967"/>
                <a:ext cx="311963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</a:t>
                </a: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차 자료조사</a:t>
                </a: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R, </a:t>
                </a: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시각화</a:t>
                </a:r>
                <a:endPara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A596652-F302-4235-BD41-5FE0808E7053}"/>
                </a:ext>
              </a:extLst>
            </p:cNvPr>
            <p:cNvGrpSpPr/>
            <p:nvPr/>
          </p:nvGrpSpPr>
          <p:grpSpPr>
            <a:xfrm>
              <a:off x="120261" y="4002251"/>
              <a:ext cx="4964768" cy="523220"/>
              <a:chOff x="120261" y="4002251"/>
              <a:chExt cx="4964768" cy="5232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87725C-945C-4B80-AAAA-1373CBAE6376}"/>
                  </a:ext>
                </a:extLst>
              </p:cNvPr>
              <p:cNvSpPr txBox="1"/>
              <p:nvPr/>
            </p:nvSpPr>
            <p:spPr>
              <a:xfrm>
                <a:off x="120261" y="4002251"/>
                <a:ext cx="26996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rgbClr val="2F559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김수지</a:t>
                </a: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99F92F7-30D0-4425-A790-6C6B014E0956}"/>
                  </a:ext>
                </a:extLst>
              </p:cNvPr>
              <p:cNvSpPr/>
              <p:nvPr/>
            </p:nvSpPr>
            <p:spPr>
              <a:xfrm>
                <a:off x="1965391" y="4094584"/>
                <a:ext cx="311963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</a:t>
                </a: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차 자료조사</a:t>
                </a: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R, </a:t>
                </a: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시각화</a:t>
                </a:r>
                <a:endPara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0578EF0-F82D-4779-97BD-7D45D9888F8D}"/>
                </a:ext>
              </a:extLst>
            </p:cNvPr>
            <p:cNvGrpSpPr/>
            <p:nvPr/>
          </p:nvGrpSpPr>
          <p:grpSpPr>
            <a:xfrm>
              <a:off x="120261" y="5219867"/>
              <a:ext cx="5715376" cy="523220"/>
              <a:chOff x="120261" y="5219867"/>
              <a:chExt cx="5715376" cy="52322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0AAC8A-34F8-447B-96C6-D6351229BF89}"/>
                  </a:ext>
                </a:extLst>
              </p:cNvPr>
              <p:cNvSpPr txBox="1"/>
              <p:nvPr/>
            </p:nvSpPr>
            <p:spPr>
              <a:xfrm>
                <a:off x="120261" y="5219867"/>
                <a:ext cx="26996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rgbClr val="2F559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박준성</a:t>
                </a: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3A6B5FE-533F-4ADE-AE5B-0186901B94DB}"/>
                  </a:ext>
                </a:extLst>
              </p:cNvPr>
              <p:cNvSpPr/>
              <p:nvPr/>
            </p:nvSpPr>
            <p:spPr>
              <a:xfrm>
                <a:off x="1965391" y="5312200"/>
                <a:ext cx="387024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</a:t>
                </a: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차 자료조사</a:t>
                </a: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Python</a:t>
                </a: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코드 총괄</a:t>
                </a:r>
                <a:endPara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B211510-EF3D-4E5E-A2E0-740B6D266D49}"/>
                </a:ext>
              </a:extLst>
            </p:cNvPr>
            <p:cNvGrpSpPr/>
            <p:nvPr/>
          </p:nvGrpSpPr>
          <p:grpSpPr>
            <a:xfrm>
              <a:off x="5264253" y="1597794"/>
              <a:ext cx="6037685" cy="523220"/>
              <a:chOff x="5264253" y="1597794"/>
              <a:chExt cx="6037685" cy="52322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C9C3EF-BCB9-44C5-8F1C-D0872A0B4820}"/>
                  </a:ext>
                </a:extLst>
              </p:cNvPr>
              <p:cNvSpPr txBox="1"/>
              <p:nvPr/>
            </p:nvSpPr>
            <p:spPr>
              <a:xfrm>
                <a:off x="5264253" y="1597794"/>
                <a:ext cx="26996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rgbClr val="2F559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송은경</a:t>
                </a:r>
                <a:endParaRPr lang="en-US" altLang="ko-KR" sz="28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1C08AF1-30FF-41C2-853C-47974B2A8E49}"/>
                  </a:ext>
                </a:extLst>
              </p:cNvPr>
              <p:cNvSpPr/>
              <p:nvPr/>
            </p:nvSpPr>
            <p:spPr>
              <a:xfrm>
                <a:off x="7180898" y="1690127"/>
                <a:ext cx="412104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</a:t>
                </a: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차 자료조사</a:t>
                </a: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</a:t>
                </a: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전략 수립</a:t>
                </a: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</a:t>
                </a: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시각화</a:t>
                </a:r>
                <a:endPara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C6DF8A8-6C94-4470-AF60-8B50A0F84DD9}"/>
                </a:ext>
              </a:extLst>
            </p:cNvPr>
            <p:cNvGrpSpPr/>
            <p:nvPr/>
          </p:nvGrpSpPr>
          <p:grpSpPr>
            <a:xfrm>
              <a:off x="5264253" y="2784634"/>
              <a:ext cx="6397449" cy="523220"/>
              <a:chOff x="5264253" y="2784634"/>
              <a:chExt cx="6397449" cy="52322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EBCC69-DB0E-476B-B30D-561E924D8B8B}"/>
                  </a:ext>
                </a:extLst>
              </p:cNvPr>
              <p:cNvSpPr txBox="1"/>
              <p:nvPr/>
            </p:nvSpPr>
            <p:spPr>
              <a:xfrm>
                <a:off x="5264253" y="2784634"/>
                <a:ext cx="26996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 err="1">
                    <a:solidFill>
                      <a:srgbClr val="2F559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오현성</a:t>
                </a:r>
                <a:endParaRPr lang="en-US" altLang="ko-KR" sz="28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E93B2D4-47E5-498A-9D7F-3AC4C77A9FDC}"/>
                  </a:ext>
                </a:extLst>
              </p:cNvPr>
              <p:cNvSpPr/>
              <p:nvPr/>
            </p:nvSpPr>
            <p:spPr>
              <a:xfrm>
                <a:off x="7180897" y="2876967"/>
                <a:ext cx="448080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</a:t>
                </a: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차 자료조사</a:t>
                </a: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</a:t>
                </a: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전략 수립</a:t>
                </a: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</a:t>
                </a: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시각화 총괄</a:t>
                </a:r>
                <a:endPara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CD8BAAA-21E9-451B-9C19-491155A692F0}"/>
                </a:ext>
              </a:extLst>
            </p:cNvPr>
            <p:cNvGrpSpPr/>
            <p:nvPr/>
          </p:nvGrpSpPr>
          <p:grpSpPr>
            <a:xfrm>
              <a:off x="5264253" y="4002250"/>
              <a:ext cx="5677921" cy="523220"/>
              <a:chOff x="5264253" y="4002250"/>
              <a:chExt cx="5677921" cy="52322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5F4748-2CEA-4EBE-8D06-854BC07C27DA}"/>
                  </a:ext>
                </a:extLst>
              </p:cNvPr>
              <p:cNvSpPr txBox="1"/>
              <p:nvPr/>
            </p:nvSpPr>
            <p:spPr>
              <a:xfrm>
                <a:off x="5264253" y="4002250"/>
                <a:ext cx="26996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rgbClr val="2F559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이서희</a:t>
                </a:r>
                <a:endParaRPr lang="en-US" altLang="ko-KR" sz="28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5E84C90-A30D-494D-9A58-A356A878BB47}"/>
                  </a:ext>
                </a:extLst>
              </p:cNvPr>
              <p:cNvSpPr/>
              <p:nvPr/>
            </p:nvSpPr>
            <p:spPr>
              <a:xfrm>
                <a:off x="7180898" y="4094583"/>
                <a:ext cx="376127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전략 수립</a:t>
                </a: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</a:t>
                </a: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시각화</a:t>
                </a: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PPT </a:t>
                </a: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총괄</a:t>
                </a: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29F9470-3588-4181-87C8-5C9878B5BC84}"/>
                </a:ext>
              </a:extLst>
            </p:cNvPr>
            <p:cNvGrpSpPr/>
            <p:nvPr/>
          </p:nvGrpSpPr>
          <p:grpSpPr>
            <a:xfrm>
              <a:off x="5264253" y="5219867"/>
              <a:ext cx="5036283" cy="523220"/>
              <a:chOff x="5264253" y="5219867"/>
              <a:chExt cx="5036283" cy="52322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78231F-88FA-4D12-882A-B440D25FFCB0}"/>
                  </a:ext>
                </a:extLst>
              </p:cNvPr>
              <p:cNvSpPr txBox="1"/>
              <p:nvPr/>
            </p:nvSpPr>
            <p:spPr>
              <a:xfrm>
                <a:off x="5264253" y="5219867"/>
                <a:ext cx="26996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 err="1">
                    <a:solidFill>
                      <a:srgbClr val="2F559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하벼리</a:t>
                </a:r>
                <a:endParaRPr lang="en-US" altLang="ko-KR" sz="2800" dirty="0">
                  <a:solidFill>
                    <a:srgbClr val="2F55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72541D2-099F-4337-B35D-5D95E8AFF3ED}"/>
                  </a:ext>
                </a:extLst>
              </p:cNvPr>
              <p:cNvSpPr/>
              <p:nvPr/>
            </p:nvSpPr>
            <p:spPr>
              <a:xfrm>
                <a:off x="7180898" y="5312200"/>
                <a:ext cx="311963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</a:t>
                </a: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차 자료조사</a:t>
                </a: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R, </a:t>
                </a: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시각화 </a:t>
                </a:r>
                <a:endPara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61513E4-71B3-4BB5-B4AE-48DBDCAF4265}"/>
              </a:ext>
            </a:extLst>
          </p:cNvPr>
          <p:cNvGrpSpPr/>
          <p:nvPr/>
        </p:nvGrpSpPr>
        <p:grpSpPr>
          <a:xfrm>
            <a:off x="5805775" y="355874"/>
            <a:ext cx="580451" cy="531216"/>
            <a:chOff x="5743620" y="460930"/>
            <a:chExt cx="704755" cy="667255"/>
          </a:xfrm>
          <a:noFill/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05B3E45-5549-4C78-8CFA-CA8D17F80B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82"/>
                      </a14:imgEffect>
                      <a14:imgEffect>
                        <a14:saturation sat="18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6" t="45027" r="40002" b="3769"/>
            <a:stretch/>
          </p:blipFill>
          <p:spPr>
            <a:xfrm>
              <a:off x="5743620" y="460930"/>
              <a:ext cx="704755" cy="667255"/>
            </a:xfrm>
            <a:prstGeom prst="rect">
              <a:avLst/>
            </a:prstGeom>
            <a:grpFill/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5005349-2329-49FD-8C22-E96EE7F87984}"/>
                </a:ext>
              </a:extLst>
            </p:cNvPr>
            <p:cNvSpPr txBox="1"/>
            <p:nvPr/>
          </p:nvSpPr>
          <p:spPr>
            <a:xfrm>
              <a:off x="5907278" y="577185"/>
              <a:ext cx="224291" cy="46391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endParaRPr lang="ko-KR" altLang="en-US" dirty="0">
                <a:solidFill>
                  <a:srgbClr val="B63E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47C22EA-5F03-4059-8D83-234C12CF9974}"/>
              </a:ext>
            </a:extLst>
          </p:cNvPr>
          <p:cNvSpPr txBox="1"/>
          <p:nvPr/>
        </p:nvSpPr>
        <p:spPr>
          <a:xfrm>
            <a:off x="5277507" y="826552"/>
            <a:ext cx="16786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 분담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1DB2F9-CDD3-48B7-A8D4-79F8514B0FE0}"/>
              </a:ext>
            </a:extLst>
          </p:cNvPr>
          <p:cNvGrpSpPr/>
          <p:nvPr/>
        </p:nvGrpSpPr>
        <p:grpSpPr>
          <a:xfrm>
            <a:off x="780474" y="1567814"/>
            <a:ext cx="560919" cy="552450"/>
            <a:chOff x="544612" y="1547023"/>
            <a:chExt cx="560919" cy="552450"/>
          </a:xfrm>
        </p:grpSpPr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207157A-A6CE-45CB-8E13-16C4B6CBA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4612" y="1547023"/>
              <a:ext cx="552450" cy="55245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A646E60-F142-4591-9653-5EA5DF03416E}"/>
                </a:ext>
              </a:extLst>
            </p:cNvPr>
            <p:cNvSpPr txBox="1"/>
            <p:nvPr/>
          </p:nvSpPr>
          <p:spPr>
            <a:xfrm>
              <a:off x="548968" y="1653971"/>
              <a:ext cx="556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0851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A8A1F01-134C-446A-AF91-4F1D0667BC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559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4301E8-7EFC-42A9-9BE6-90837CB88F63}"/>
              </a:ext>
            </a:extLst>
          </p:cNvPr>
          <p:cNvSpPr/>
          <p:nvPr/>
        </p:nvSpPr>
        <p:spPr>
          <a:xfrm>
            <a:off x="0" y="2312988"/>
            <a:ext cx="12207524" cy="1929426"/>
          </a:xfrm>
          <a:prstGeom prst="rect">
            <a:avLst/>
          </a:prstGeom>
          <a:solidFill>
            <a:srgbClr val="2F5597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endParaRPr lang="ko-KR" altLang="en-US" sz="4000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6CBEFA-752D-4D09-8D59-E5EF3D5E13C3}"/>
              </a:ext>
            </a:extLst>
          </p:cNvPr>
          <p:cNvSpPr txBox="1"/>
          <p:nvPr/>
        </p:nvSpPr>
        <p:spPr>
          <a:xfrm>
            <a:off x="0" y="2834080"/>
            <a:ext cx="12192000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6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202329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061513E4-71B3-4BB5-B4AE-48DBDCAF4265}"/>
              </a:ext>
            </a:extLst>
          </p:cNvPr>
          <p:cNvGrpSpPr/>
          <p:nvPr/>
        </p:nvGrpSpPr>
        <p:grpSpPr>
          <a:xfrm>
            <a:off x="5805775" y="355874"/>
            <a:ext cx="580451" cy="531216"/>
            <a:chOff x="5743620" y="460930"/>
            <a:chExt cx="704755" cy="667255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05B3E45-5549-4C78-8CFA-CA8D17F80B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6" t="45027" r="40002" b="3769"/>
            <a:stretch/>
          </p:blipFill>
          <p:spPr>
            <a:xfrm>
              <a:off x="5743620" y="460930"/>
              <a:ext cx="704755" cy="66725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5005349-2329-49FD-8C22-E96EE7F87984}"/>
                </a:ext>
              </a:extLst>
            </p:cNvPr>
            <p:cNvSpPr txBox="1"/>
            <p:nvPr/>
          </p:nvSpPr>
          <p:spPr>
            <a:xfrm>
              <a:off x="5907278" y="577185"/>
              <a:ext cx="224291" cy="463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>
                <a:solidFill>
                  <a:srgbClr val="B63E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47C22EA-5F03-4059-8D83-234C12CF9974}"/>
              </a:ext>
            </a:extLst>
          </p:cNvPr>
          <p:cNvSpPr txBox="1"/>
          <p:nvPr/>
        </p:nvSpPr>
        <p:spPr>
          <a:xfrm>
            <a:off x="5053888" y="826552"/>
            <a:ext cx="21242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요약 및 결론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9DC299-49AF-4770-9B4B-E43404ABAE3D}"/>
              </a:ext>
            </a:extLst>
          </p:cNvPr>
          <p:cNvSpPr/>
          <p:nvPr/>
        </p:nvSpPr>
        <p:spPr>
          <a:xfrm>
            <a:off x="2471057" y="1714924"/>
            <a:ext cx="9165772" cy="4622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국내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액체세제 시장은 성장하고 있지만, 국내 브랜드인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테크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(LG생활건강)는 독일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브랜드인 퍼실(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헨켈홈케어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)에게 시장점유율이 밀리고 있다.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테크는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퍼실보다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우위에 있는 강점을 전달하지 못하고 있으며 브랜드 이미지가 약하다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트렌드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결과, 소비자는 액체세제에서 기능 뿐만 아닌 성분과 향도 중시한다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특히 향 부분에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있어서는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‘은은한 향’을 크게 선호하는 것으로 나타났다.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테크의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브랜드 이미지 제고와 소비자 니즈 충족을 동시에 이루고자, 분석을 통해 도출한 </a:t>
            </a:r>
            <a:r>
              <a:rPr lang="ko-KR" altLang="en-US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트렌드를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기반으로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‘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퓨어테크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’라는 새로운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네이밍을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부여한다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3pure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컨셉을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바탕으로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퓨어테크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정체성을 알린다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02B90C-B29F-4008-B21A-6C6FDBE4A8FF}"/>
              </a:ext>
            </a:extLst>
          </p:cNvPr>
          <p:cNvGrpSpPr/>
          <p:nvPr/>
        </p:nvGrpSpPr>
        <p:grpSpPr>
          <a:xfrm>
            <a:off x="722116" y="1692346"/>
            <a:ext cx="2337655" cy="430887"/>
            <a:chOff x="504402" y="1539942"/>
            <a:chExt cx="2337655" cy="43088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851DEA-D0DD-468E-AA58-30D70460D517}"/>
                </a:ext>
              </a:extLst>
            </p:cNvPr>
            <p:cNvSpPr txBox="1"/>
            <p:nvPr/>
          </p:nvSpPr>
          <p:spPr>
            <a:xfrm>
              <a:off x="504402" y="1539942"/>
              <a:ext cx="23376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>
                  <a:solidFill>
                    <a:srgbClr val="C6218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 </a:t>
              </a:r>
              <a:r>
                <a:rPr lang="ko-KR" altLang="en-US" sz="2200">
                  <a:solidFill>
                    <a:srgbClr val="C6218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상황</a:t>
              </a:r>
              <a:endParaRPr lang="ko-KR" altLang="en-US" sz="22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4E4D2D7-7A69-4246-B349-6539B6D51635}"/>
                </a:ext>
              </a:extLst>
            </p:cNvPr>
            <p:cNvSpPr/>
            <p:nvPr/>
          </p:nvSpPr>
          <p:spPr>
            <a:xfrm rot="16200000">
              <a:off x="1411231" y="1127570"/>
              <a:ext cx="45720" cy="1638504"/>
            </a:xfrm>
            <a:prstGeom prst="rect">
              <a:avLst/>
            </a:prstGeom>
            <a:solidFill>
              <a:srgbClr val="C62180"/>
            </a:solidFill>
            <a:ln w="9525">
              <a:solidFill>
                <a:srgbClr val="C621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2F5CBE-E1A3-4A58-B9EA-0D78971F013E}"/>
              </a:ext>
            </a:extLst>
          </p:cNvPr>
          <p:cNvGrpSpPr/>
          <p:nvPr/>
        </p:nvGrpSpPr>
        <p:grpSpPr>
          <a:xfrm>
            <a:off x="754774" y="2956447"/>
            <a:ext cx="2337655" cy="430887"/>
            <a:chOff x="537060" y="2825815"/>
            <a:chExt cx="2337655" cy="4308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C799AB-D610-43B2-89E6-174046A9C7FA}"/>
                </a:ext>
              </a:extLst>
            </p:cNvPr>
            <p:cNvSpPr txBox="1"/>
            <p:nvPr/>
          </p:nvSpPr>
          <p:spPr>
            <a:xfrm>
              <a:off x="537060" y="2825815"/>
              <a:ext cx="23376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>
                  <a:solidFill>
                    <a:srgbClr val="C6218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2. </a:t>
              </a:r>
              <a:r>
                <a:rPr lang="ko-KR" altLang="en-US" sz="2200">
                  <a:solidFill>
                    <a:srgbClr val="C6218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문제</a:t>
              </a:r>
              <a:endParaRPr lang="ko-KR" altLang="en-US" sz="22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92A2DA0-9D63-4480-A340-2A525E9B2998}"/>
                </a:ext>
              </a:extLst>
            </p:cNvPr>
            <p:cNvSpPr/>
            <p:nvPr/>
          </p:nvSpPr>
          <p:spPr>
            <a:xfrm rot="16200000">
              <a:off x="1411231" y="2403073"/>
              <a:ext cx="45720" cy="1638504"/>
            </a:xfrm>
            <a:prstGeom prst="rect">
              <a:avLst/>
            </a:prstGeom>
            <a:solidFill>
              <a:srgbClr val="C62180"/>
            </a:solidFill>
            <a:ln w="9525">
              <a:solidFill>
                <a:srgbClr val="C621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2F74D27-C68B-482E-B488-5C673A75F2D4}"/>
              </a:ext>
            </a:extLst>
          </p:cNvPr>
          <p:cNvGrpSpPr/>
          <p:nvPr/>
        </p:nvGrpSpPr>
        <p:grpSpPr>
          <a:xfrm>
            <a:off x="743888" y="3774236"/>
            <a:ext cx="2337655" cy="430887"/>
            <a:chOff x="526174" y="3654490"/>
            <a:chExt cx="2337655" cy="43088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EF4B88-68D4-40B1-B69B-0DFFF945285A}"/>
                </a:ext>
              </a:extLst>
            </p:cNvPr>
            <p:cNvSpPr txBox="1"/>
            <p:nvPr/>
          </p:nvSpPr>
          <p:spPr>
            <a:xfrm>
              <a:off x="526174" y="3654490"/>
              <a:ext cx="23376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>
                  <a:solidFill>
                    <a:srgbClr val="C6218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 </a:t>
              </a:r>
              <a:r>
                <a:rPr lang="ko-KR" altLang="en-US" sz="2200">
                  <a:solidFill>
                    <a:srgbClr val="C6218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소비자 분석</a:t>
              </a:r>
              <a:endParaRPr lang="ko-KR" altLang="en-US" sz="22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7AF958D-7F5C-4590-8F8D-64A1333CE0B3}"/>
                </a:ext>
              </a:extLst>
            </p:cNvPr>
            <p:cNvSpPr/>
            <p:nvPr/>
          </p:nvSpPr>
          <p:spPr>
            <a:xfrm rot="16200000">
              <a:off x="1411231" y="3228066"/>
              <a:ext cx="45720" cy="1638504"/>
            </a:xfrm>
            <a:prstGeom prst="rect">
              <a:avLst/>
            </a:prstGeom>
            <a:solidFill>
              <a:srgbClr val="C62180"/>
            </a:solidFill>
            <a:ln w="9525">
              <a:solidFill>
                <a:srgbClr val="C621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52690F0-4E14-4669-B41E-0BA238798C42}"/>
              </a:ext>
            </a:extLst>
          </p:cNvPr>
          <p:cNvGrpSpPr/>
          <p:nvPr/>
        </p:nvGrpSpPr>
        <p:grpSpPr>
          <a:xfrm>
            <a:off x="754774" y="4982556"/>
            <a:ext cx="2337655" cy="433759"/>
            <a:chOff x="537060" y="4895467"/>
            <a:chExt cx="2337655" cy="4337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47FBE6-8E36-4FF2-825F-92F121B507E9}"/>
                </a:ext>
              </a:extLst>
            </p:cNvPr>
            <p:cNvSpPr txBox="1"/>
            <p:nvPr/>
          </p:nvSpPr>
          <p:spPr>
            <a:xfrm>
              <a:off x="537060" y="4895467"/>
              <a:ext cx="23376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>
                  <a:solidFill>
                    <a:srgbClr val="C6218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4. </a:t>
              </a:r>
              <a:r>
                <a:rPr lang="ko-KR" altLang="en-US" sz="2200">
                  <a:solidFill>
                    <a:srgbClr val="C6218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솔루션</a:t>
              </a:r>
              <a:endParaRPr lang="ko-KR" altLang="en-US" sz="22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7F2FA5A-7594-4464-8235-77A00E1C33CC}"/>
                </a:ext>
              </a:extLst>
            </p:cNvPr>
            <p:cNvSpPr/>
            <p:nvPr/>
          </p:nvSpPr>
          <p:spPr>
            <a:xfrm rot="16200000">
              <a:off x="1411231" y="4487114"/>
              <a:ext cx="45720" cy="1638504"/>
            </a:xfrm>
            <a:prstGeom prst="rect">
              <a:avLst/>
            </a:prstGeom>
            <a:solidFill>
              <a:srgbClr val="C62180"/>
            </a:solidFill>
            <a:ln w="9525">
              <a:solidFill>
                <a:srgbClr val="C621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6656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C4082F-318A-4298-A813-86A29D8F29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6218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99BC053-56D7-4E1E-B014-E05C1B5C942D}"/>
              </a:ext>
            </a:extLst>
          </p:cNvPr>
          <p:cNvGrpSpPr/>
          <p:nvPr/>
        </p:nvGrpSpPr>
        <p:grpSpPr>
          <a:xfrm>
            <a:off x="462337" y="1399545"/>
            <a:ext cx="6158082" cy="2448432"/>
            <a:chOff x="0" y="1450915"/>
            <a:chExt cx="6158082" cy="244843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CC6E97-7DC3-4D63-A0C4-A1774B2F6C47}"/>
                </a:ext>
              </a:extLst>
            </p:cNvPr>
            <p:cNvSpPr/>
            <p:nvPr/>
          </p:nvSpPr>
          <p:spPr>
            <a:xfrm>
              <a:off x="0" y="1450915"/>
              <a:ext cx="6158082" cy="1691702"/>
            </a:xfrm>
            <a:prstGeom prst="rect">
              <a:avLst/>
            </a:prstGeom>
            <a:solidFill>
              <a:srgbClr val="C6218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800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Ⅰ. </a:t>
              </a:r>
              <a:r>
                <a:rPr lang="ko-KR" altLang="en-US" sz="4800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상황 분석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9B481E-0F2D-4542-AF6E-2F866FF6E9EF}"/>
                </a:ext>
              </a:extLst>
            </p:cNvPr>
            <p:cNvSpPr txBox="1"/>
            <p:nvPr/>
          </p:nvSpPr>
          <p:spPr>
            <a:xfrm>
              <a:off x="1470908" y="2791928"/>
              <a:ext cx="1984839" cy="1107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  </a:t>
              </a:r>
              <a:r>
                <a:rPr lang="ko-KR" altLang="en-US" sz="2800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시장 분석</a:t>
              </a:r>
              <a:endParaRPr lang="en-US" altLang="ko-KR" sz="28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  </a:t>
              </a:r>
              <a:r>
                <a:rPr lang="ko-KR" altLang="en-US" sz="2800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문제 제기</a:t>
              </a:r>
              <a:endParaRPr lang="en-US" altLang="ko-KR" sz="28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DC7CB87-078F-49B7-BEB5-0078EAA348AE}"/>
                </a:ext>
              </a:extLst>
            </p:cNvPr>
            <p:cNvCxnSpPr>
              <a:cxnSpLocks/>
            </p:cNvCxnSpPr>
            <p:nvPr/>
          </p:nvCxnSpPr>
          <p:spPr>
            <a:xfrm>
              <a:off x="1403498" y="2871643"/>
              <a:ext cx="0" cy="946184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8348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래픽 29">
            <a:extLst>
              <a:ext uri="{FF2B5EF4-FFF2-40B4-BE49-F238E27FC236}">
                <a16:creationId xmlns:a16="http://schemas.microsoft.com/office/drawing/2014/main" id="{88787D6F-9328-42BB-9BF1-6BAC6B38D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7452" y="6169671"/>
            <a:ext cx="584834" cy="54477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9BE975E-3AB5-4AD0-8325-C09130A82531}"/>
              </a:ext>
            </a:extLst>
          </p:cNvPr>
          <p:cNvGrpSpPr/>
          <p:nvPr/>
        </p:nvGrpSpPr>
        <p:grpSpPr>
          <a:xfrm>
            <a:off x="6836304" y="1709905"/>
            <a:ext cx="4503307" cy="4523849"/>
            <a:chOff x="6803646" y="1709905"/>
            <a:chExt cx="4503307" cy="452384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596012A-3889-4974-A95B-96B699A6D933}"/>
                </a:ext>
              </a:extLst>
            </p:cNvPr>
            <p:cNvSpPr txBox="1"/>
            <p:nvPr/>
          </p:nvSpPr>
          <p:spPr>
            <a:xfrm>
              <a:off x="6803646" y="5363181"/>
              <a:ext cx="40451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출처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: [</a:t>
              </a:r>
              <a:r>
                <a:rPr kumimoji="0" lang="ko-KR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칸타월드패널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]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 주관 설문조사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)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세탁세제별 구매 현황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, 2019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ADC43DC-60C9-48DA-A118-26D81D319737}"/>
                </a:ext>
              </a:extLst>
            </p:cNvPr>
            <p:cNvSpPr/>
            <p:nvPr/>
          </p:nvSpPr>
          <p:spPr>
            <a:xfrm>
              <a:off x="6815018" y="5833644"/>
              <a:ext cx="449193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국내 </a:t>
              </a:r>
              <a:r>
                <a:rPr kumimoji="0" lang="en-US" altLang="ko-KR" sz="2000" i="0" u="none" strike="noStrike" kern="1200" cap="none" spc="0" normalizeH="0" baseline="0" noProof="0" dirty="0">
                  <a:ln>
                    <a:noFill/>
                  </a:ln>
                  <a:solidFill>
                    <a:srgbClr val="762556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</a:t>
              </a:r>
              <a:r>
                <a:rPr kumimoji="0" lang="ko-KR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762556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가구 중 </a:t>
              </a:r>
              <a:r>
                <a:rPr kumimoji="0" lang="en-US" altLang="ko-KR" sz="2000" i="0" u="none" strike="noStrike" kern="1200" cap="none" spc="0" normalizeH="0" baseline="0" noProof="0" dirty="0">
                  <a:ln>
                    <a:noFill/>
                  </a:ln>
                  <a:solidFill>
                    <a:srgbClr val="762556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</a:t>
              </a:r>
              <a:r>
                <a:rPr kumimoji="0" lang="ko-KR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762556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가구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는 액체세제를 사용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CCA18B8-37C8-465E-8BA9-3A0AE539B211}"/>
                </a:ext>
              </a:extLst>
            </p:cNvPr>
            <p:cNvGrpSpPr/>
            <p:nvPr/>
          </p:nvGrpSpPr>
          <p:grpSpPr>
            <a:xfrm>
              <a:off x="6956534" y="1709905"/>
              <a:ext cx="3616147" cy="374657"/>
              <a:chOff x="1598122" y="2064615"/>
              <a:chExt cx="3616147" cy="374657"/>
            </a:xfrm>
          </p:grpSpPr>
          <p:pic>
            <p:nvPicPr>
              <p:cNvPr id="32" name="그래픽 31">
                <a:extLst>
                  <a:ext uri="{FF2B5EF4-FFF2-40B4-BE49-F238E27FC236}">
                    <a16:creationId xmlns:a16="http://schemas.microsoft.com/office/drawing/2014/main" id="{4A990062-9BAB-42F4-94D2-1C5EF0522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603458" y="2064615"/>
                <a:ext cx="3605474" cy="374657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8B2C94-7326-4CE3-A447-7EA91E7FAAE2}"/>
                  </a:ext>
                </a:extLst>
              </p:cNvPr>
              <p:cNvSpPr txBox="1"/>
              <p:nvPr/>
            </p:nvSpPr>
            <p:spPr>
              <a:xfrm>
                <a:off x="1598122" y="2067277"/>
                <a:ext cx="3616147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700" dirty="0">
                    <a:solidFill>
                      <a:prstClr val="black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세탁세제별 구매 현황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E604981-9A2C-478E-8A11-980D25306D35}"/>
                </a:ext>
              </a:extLst>
            </p:cNvPr>
            <p:cNvGrpSpPr/>
            <p:nvPr/>
          </p:nvGrpSpPr>
          <p:grpSpPr>
            <a:xfrm>
              <a:off x="7029869" y="2646309"/>
              <a:ext cx="3818953" cy="2317109"/>
              <a:chOff x="1831113" y="2691790"/>
              <a:chExt cx="3818953" cy="2317109"/>
            </a:xfrm>
          </p:grpSpPr>
          <p:pic>
            <p:nvPicPr>
              <p:cNvPr id="6" name="그래픽 5">
                <a:extLst>
                  <a:ext uri="{FF2B5EF4-FFF2-40B4-BE49-F238E27FC236}">
                    <a16:creationId xmlns:a16="http://schemas.microsoft.com/office/drawing/2014/main" id="{B6EB1BDE-93F2-477D-8287-B29F2305A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47245" y="2704678"/>
                <a:ext cx="1997964" cy="2304221"/>
              </a:xfrm>
              <a:prstGeom prst="rect">
                <a:avLst/>
              </a:prstGeom>
            </p:spPr>
          </p:pic>
          <p:pic>
            <p:nvPicPr>
              <p:cNvPr id="7" name="그래픽 6">
                <a:extLst>
                  <a:ext uri="{FF2B5EF4-FFF2-40B4-BE49-F238E27FC236}">
                    <a16:creationId xmlns:a16="http://schemas.microsoft.com/office/drawing/2014/main" id="{EE4742C7-9F39-496B-8CD8-2A644ACA4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843319" y="2691790"/>
                <a:ext cx="782831" cy="400518"/>
              </a:xfrm>
              <a:prstGeom prst="rect">
                <a:avLst/>
              </a:prstGeom>
            </p:spPr>
          </p:pic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A4A3C5F6-6F70-46C0-A5E0-706EA4507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478580" y="3351646"/>
                <a:ext cx="890008" cy="400519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833685-1CFE-489A-8C27-CC4437D86144}"/>
                  </a:ext>
                </a:extLst>
              </p:cNvPr>
              <p:cNvSpPr txBox="1"/>
              <p:nvPr/>
            </p:nvSpPr>
            <p:spPr>
              <a:xfrm>
                <a:off x="4478580" y="3345312"/>
                <a:ext cx="117148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rgbClr val="762556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79.1%</a:t>
                </a:r>
                <a:endParaRPr lang="ko-KR" altLang="en-US" sz="200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44187F5-1338-4857-BE37-4D812266C042}"/>
                  </a:ext>
                </a:extLst>
              </p:cNvPr>
              <p:cNvSpPr txBox="1"/>
              <p:nvPr/>
            </p:nvSpPr>
            <p:spPr>
              <a:xfrm>
                <a:off x="1831113" y="2718440"/>
                <a:ext cx="822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20.9%</a:t>
                </a:r>
                <a:endPara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F868B1-AB7C-4DB9-AA60-3AFCFA1E28FF}"/>
              </a:ext>
            </a:extLst>
          </p:cNvPr>
          <p:cNvSpPr/>
          <p:nvPr/>
        </p:nvSpPr>
        <p:spPr>
          <a:xfrm>
            <a:off x="193570" y="201848"/>
            <a:ext cx="2446504" cy="369332"/>
          </a:xfrm>
          <a:prstGeom prst="rect">
            <a:avLst/>
          </a:prstGeom>
          <a:solidFill>
            <a:srgbClr val="C62180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Ⅰ.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상황 분석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시장 분석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211722-54D7-413F-A42F-5601AC0F38FE}"/>
              </a:ext>
            </a:extLst>
          </p:cNvPr>
          <p:cNvSpPr txBox="1"/>
          <p:nvPr/>
        </p:nvSpPr>
        <p:spPr>
          <a:xfrm>
            <a:off x="828040" y="829844"/>
            <a:ext cx="105410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액체세제 시장은 </a:t>
            </a:r>
            <a:r>
              <a:rPr lang="ko-KR" altLang="en-US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성장세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보이는 매력적인 시장이다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1CBC4D1-67BE-4D76-8370-263D93C26C61}"/>
              </a:ext>
            </a:extLst>
          </p:cNvPr>
          <p:cNvCxnSpPr/>
          <p:nvPr/>
        </p:nvCxnSpPr>
        <p:spPr>
          <a:xfrm>
            <a:off x="822908" y="1351184"/>
            <a:ext cx="10546185" cy="0"/>
          </a:xfrm>
          <a:prstGeom prst="line">
            <a:avLst/>
          </a:prstGeom>
          <a:ln w="19050">
            <a:solidFill>
              <a:srgbClr val="C62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ED571D9-394F-4731-B765-C37E5230E146}"/>
              </a:ext>
            </a:extLst>
          </p:cNvPr>
          <p:cNvGrpSpPr/>
          <p:nvPr/>
        </p:nvGrpSpPr>
        <p:grpSpPr>
          <a:xfrm>
            <a:off x="1149879" y="1713213"/>
            <a:ext cx="4939574" cy="4520541"/>
            <a:chOff x="1302283" y="1713213"/>
            <a:chExt cx="4939574" cy="452054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0F9790-949E-4262-AF05-90AA2428998A}"/>
                </a:ext>
              </a:extLst>
            </p:cNvPr>
            <p:cNvSpPr txBox="1"/>
            <p:nvPr/>
          </p:nvSpPr>
          <p:spPr>
            <a:xfrm>
              <a:off x="1744755" y="5363181"/>
              <a:ext cx="36054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출처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: </a:t>
              </a:r>
              <a:r>
                <a:rPr kumimoji="0" lang="ko-KR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닐슨코리아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319ADCC-7B6B-49C9-86F2-97FFD593CFFC}"/>
                </a:ext>
              </a:extLst>
            </p:cNvPr>
            <p:cNvGrpSpPr/>
            <p:nvPr/>
          </p:nvGrpSpPr>
          <p:grpSpPr>
            <a:xfrm>
              <a:off x="1739419" y="1713213"/>
              <a:ext cx="3616147" cy="374657"/>
              <a:chOff x="6977731" y="2067923"/>
              <a:chExt cx="3616147" cy="374657"/>
            </a:xfrm>
          </p:grpSpPr>
          <p:pic>
            <p:nvPicPr>
              <p:cNvPr id="40" name="그래픽 39">
                <a:extLst>
                  <a:ext uri="{FF2B5EF4-FFF2-40B4-BE49-F238E27FC236}">
                    <a16:creationId xmlns:a16="http://schemas.microsoft.com/office/drawing/2014/main" id="{0B52501F-5759-48DC-91D5-401B294A2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983067" y="2067923"/>
                <a:ext cx="3605474" cy="374657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949C600-CDAD-4BDD-9B19-7A8959DBDAA2}"/>
                  </a:ext>
                </a:extLst>
              </p:cNvPr>
              <p:cNvSpPr txBox="1"/>
              <p:nvPr/>
            </p:nvSpPr>
            <p:spPr>
              <a:xfrm>
                <a:off x="6977731" y="2070585"/>
                <a:ext cx="3616147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ko-KR" altLang="en-US" sz="1700" dirty="0">
                    <a:solidFill>
                      <a:prstClr val="black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국내 세탁세제 시장 현황</a:t>
                </a:r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B6A809C-56C6-4957-96F0-A4B3D47D84FE}"/>
                </a:ext>
              </a:extLst>
            </p:cNvPr>
            <p:cNvSpPr/>
            <p:nvPr/>
          </p:nvSpPr>
          <p:spPr>
            <a:xfrm>
              <a:off x="1353980" y="5833644"/>
              <a:ext cx="48878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분말세제에서 </a:t>
              </a:r>
              <a:r>
                <a:rPr lang="ko-KR" altLang="en-US" sz="200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액체세제로 바뀐 </a:t>
              </a:r>
              <a:r>
                <a:rPr lang="ko-KR" altLang="en-US" sz="200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세제시장 흐름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A7EAD6C-2D75-4C4D-B59F-956FB2B34E54}"/>
                </a:ext>
              </a:extLst>
            </p:cNvPr>
            <p:cNvGrpSpPr/>
            <p:nvPr/>
          </p:nvGrpSpPr>
          <p:grpSpPr>
            <a:xfrm>
              <a:off x="1302283" y="2411658"/>
              <a:ext cx="4490418" cy="2524801"/>
              <a:chOff x="6535259" y="2324570"/>
              <a:chExt cx="4490418" cy="2524801"/>
            </a:xfrm>
          </p:grpSpPr>
          <p:pic>
            <p:nvPicPr>
              <p:cNvPr id="45" name="그림 44" descr="개체, 손목시계이(가) 표시된 사진&#10;&#10;자동 생성된 설명">
                <a:extLst>
                  <a:ext uri="{FF2B5EF4-FFF2-40B4-BE49-F238E27FC236}">
                    <a16:creationId xmlns:a16="http://schemas.microsoft.com/office/drawing/2014/main" id="{38EE5025-B227-41B4-90FF-0702FCB7F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5259" y="2324570"/>
                <a:ext cx="4490418" cy="2524801"/>
              </a:xfrm>
              <a:prstGeom prst="rect">
                <a:avLst/>
              </a:prstGeom>
            </p:spPr>
          </p:pic>
          <p:pic>
            <p:nvPicPr>
              <p:cNvPr id="51" name="그래픽 50">
                <a:extLst>
                  <a:ext uri="{FF2B5EF4-FFF2-40B4-BE49-F238E27FC236}">
                    <a16:creationId xmlns:a16="http://schemas.microsoft.com/office/drawing/2014/main" id="{B9FE13D2-CF5E-4DA7-8343-57316AF16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780468" y="2533426"/>
                <a:ext cx="875161" cy="404659"/>
              </a:xfrm>
              <a:prstGeom prst="rect">
                <a:avLst/>
              </a:prstGeom>
            </p:spPr>
          </p:pic>
          <p:pic>
            <p:nvPicPr>
              <p:cNvPr id="52" name="그래픽 51">
                <a:extLst>
                  <a:ext uri="{FF2B5EF4-FFF2-40B4-BE49-F238E27FC236}">
                    <a16:creationId xmlns:a16="http://schemas.microsoft.com/office/drawing/2014/main" id="{BC0A80AE-2F41-4FF0-B115-70C7B993B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293843" y="3710145"/>
                <a:ext cx="875161" cy="404659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9A78CDD-1134-4B26-89A1-0DAB4D770197}"/>
                  </a:ext>
                </a:extLst>
              </p:cNvPr>
              <p:cNvSpPr txBox="1"/>
              <p:nvPr/>
            </p:nvSpPr>
            <p:spPr>
              <a:xfrm>
                <a:off x="8324901" y="3813377"/>
                <a:ext cx="8386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분말세제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0193E4-DAB6-43F1-A51F-E00D11056775}"/>
                  </a:ext>
                </a:extLst>
              </p:cNvPr>
              <p:cNvSpPr txBox="1"/>
              <p:nvPr/>
            </p:nvSpPr>
            <p:spPr>
              <a:xfrm>
                <a:off x="8812512" y="2539387"/>
                <a:ext cx="8386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액체세제</a:t>
                </a: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6806D05-123D-41D7-9EC6-0BB4FAF52120}"/>
              </a:ext>
            </a:extLst>
          </p:cNvPr>
          <p:cNvSpPr txBox="1"/>
          <p:nvPr/>
        </p:nvSpPr>
        <p:spPr>
          <a:xfrm>
            <a:off x="4028611" y="4822723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단위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억 원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266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C0D1877F-0C36-484C-87FE-3549202D39D7}"/>
              </a:ext>
            </a:extLst>
          </p:cNvPr>
          <p:cNvGrpSpPr/>
          <p:nvPr/>
        </p:nvGrpSpPr>
        <p:grpSpPr>
          <a:xfrm>
            <a:off x="1388899" y="1700213"/>
            <a:ext cx="2940250" cy="374658"/>
            <a:chOff x="1569588" y="2017858"/>
            <a:chExt cx="2665267" cy="374658"/>
          </a:xfrm>
        </p:grpSpPr>
        <p:pic>
          <p:nvPicPr>
            <p:cNvPr id="36" name="그래픽 35">
              <a:extLst>
                <a:ext uri="{FF2B5EF4-FFF2-40B4-BE49-F238E27FC236}">
                  <a16:creationId xmlns:a16="http://schemas.microsoft.com/office/drawing/2014/main" id="{562272CB-C24F-4340-8BFC-DA09EB84D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69588" y="2017858"/>
              <a:ext cx="2665267" cy="37465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1400DE-7628-425C-9F2E-449ABB2D8B0B}"/>
                </a:ext>
              </a:extLst>
            </p:cNvPr>
            <p:cNvSpPr txBox="1"/>
            <p:nvPr/>
          </p:nvSpPr>
          <p:spPr>
            <a:xfrm>
              <a:off x="1569588" y="2028216"/>
              <a:ext cx="2665266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70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국내 액체세제 시장 점유율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2D8F99C-F2B8-4962-8612-6AE0E5F3CBDF}"/>
              </a:ext>
            </a:extLst>
          </p:cNvPr>
          <p:cNvGrpSpPr/>
          <p:nvPr/>
        </p:nvGrpSpPr>
        <p:grpSpPr>
          <a:xfrm>
            <a:off x="7933117" y="1701174"/>
            <a:ext cx="2665272" cy="374658"/>
            <a:chOff x="7956258" y="2044219"/>
            <a:chExt cx="2665272" cy="374658"/>
          </a:xfrm>
        </p:grpSpPr>
        <p:pic>
          <p:nvPicPr>
            <p:cNvPr id="55" name="그래픽 54">
              <a:extLst>
                <a:ext uri="{FF2B5EF4-FFF2-40B4-BE49-F238E27FC236}">
                  <a16:creationId xmlns:a16="http://schemas.microsoft.com/office/drawing/2014/main" id="{B0C78DF0-853E-463E-A7C7-00F1C5525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56258" y="2044219"/>
              <a:ext cx="2665272" cy="374658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E0D761E-4288-4059-A57A-B631BD878898}"/>
                </a:ext>
              </a:extLst>
            </p:cNvPr>
            <p:cNvSpPr txBox="1"/>
            <p:nvPr/>
          </p:nvSpPr>
          <p:spPr>
            <a:xfrm>
              <a:off x="7959132" y="2054577"/>
              <a:ext cx="2659525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ko-KR" altLang="en-US" sz="170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세탁세제 인기 검색어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14CE72D-A2E0-40FB-A9CC-ADB0481FC3BF}"/>
              </a:ext>
            </a:extLst>
          </p:cNvPr>
          <p:cNvSpPr/>
          <p:nvPr/>
        </p:nvSpPr>
        <p:spPr>
          <a:xfrm>
            <a:off x="4727230" y="3338915"/>
            <a:ext cx="2789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E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세탁세제 베스트 브랜드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C3E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E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A0F7492-7681-4CC3-9D99-68607B058D01}"/>
              </a:ext>
            </a:extLst>
          </p:cNvPr>
          <p:cNvSpPr/>
          <p:nvPr/>
        </p:nvSpPr>
        <p:spPr>
          <a:xfrm>
            <a:off x="4566930" y="3780294"/>
            <a:ext cx="3124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3C3E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구매하고 싶은 세탁세제 브랜드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3C3E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3C3E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위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D577FE-E81E-48A5-9D93-F00A79F919EA}"/>
              </a:ext>
            </a:extLst>
          </p:cNvPr>
          <p:cNvSpPr/>
          <p:nvPr/>
        </p:nvSpPr>
        <p:spPr>
          <a:xfrm>
            <a:off x="4736046" y="4149626"/>
            <a:ext cx="28937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출처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입소스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코리아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(Ipsos Korea)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의 선호도조사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2019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9874C91-B568-47D9-A7C1-41E9CC6AADE1}"/>
              </a:ext>
            </a:extLst>
          </p:cNvPr>
          <p:cNvSpPr/>
          <p:nvPr/>
        </p:nvSpPr>
        <p:spPr>
          <a:xfrm>
            <a:off x="7753961" y="5367710"/>
            <a:ext cx="31662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출처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네이버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데이터랩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쇼핑인사이트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[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검색어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세탁세제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]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48" name="그래픽 47">
            <a:extLst>
              <a:ext uri="{FF2B5EF4-FFF2-40B4-BE49-F238E27FC236}">
                <a16:creationId xmlns:a16="http://schemas.microsoft.com/office/drawing/2014/main" id="{159E4B85-9293-4C5F-B7EC-289F2964D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97452" y="6169671"/>
            <a:ext cx="584834" cy="544777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E044C806-38B0-47DA-B257-795721DEED50}"/>
              </a:ext>
            </a:extLst>
          </p:cNvPr>
          <p:cNvGrpSpPr/>
          <p:nvPr/>
        </p:nvGrpSpPr>
        <p:grpSpPr>
          <a:xfrm>
            <a:off x="7747192" y="2407991"/>
            <a:ext cx="3168601" cy="2839681"/>
            <a:chOff x="7788744" y="2693729"/>
            <a:chExt cx="3168601" cy="2839681"/>
          </a:xfrm>
        </p:grpSpPr>
        <p:pic>
          <p:nvPicPr>
            <p:cNvPr id="45" name="그래픽 44">
              <a:extLst>
                <a:ext uri="{FF2B5EF4-FFF2-40B4-BE49-F238E27FC236}">
                  <a16:creationId xmlns:a16="http://schemas.microsoft.com/office/drawing/2014/main" id="{22B69576-867B-41CA-962F-990EC9FF5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88744" y="2693729"/>
              <a:ext cx="3168601" cy="2839681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1DFAB72-D0C4-4299-9829-FE7FE511D9EA}"/>
                </a:ext>
              </a:extLst>
            </p:cNvPr>
            <p:cNvGrpSpPr/>
            <p:nvPr/>
          </p:nvGrpSpPr>
          <p:grpSpPr>
            <a:xfrm>
              <a:off x="7937760" y="3052551"/>
              <a:ext cx="2755103" cy="392368"/>
              <a:chOff x="7905928" y="3007271"/>
              <a:chExt cx="2755103" cy="392368"/>
            </a:xfrm>
          </p:grpSpPr>
          <p:pic>
            <p:nvPicPr>
              <p:cNvPr id="69" name="그래픽 68">
                <a:extLst>
                  <a:ext uri="{FF2B5EF4-FFF2-40B4-BE49-F238E27FC236}">
                    <a16:creationId xmlns:a16="http://schemas.microsoft.com/office/drawing/2014/main" id="{F45CC880-793D-4FB7-AFBB-0FA5B388B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905928" y="3007271"/>
                <a:ext cx="2755103" cy="392368"/>
              </a:xfrm>
              <a:prstGeom prst="rect">
                <a:avLst/>
              </a:prstGeom>
            </p:spPr>
          </p:pic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70A34486-5077-4643-BF23-37D64CCF4462}"/>
                  </a:ext>
                </a:extLst>
              </p:cNvPr>
              <p:cNvSpPr/>
              <p:nvPr/>
            </p:nvSpPr>
            <p:spPr>
              <a:xfrm>
                <a:off x="7925857" y="3037758"/>
                <a:ext cx="226874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C3E40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endParaRPr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6827FA9-3DAF-413A-A528-343BE83EEE22}"/>
                </a:ext>
              </a:extLst>
            </p:cNvPr>
            <p:cNvSpPr/>
            <p:nvPr/>
          </p:nvSpPr>
          <p:spPr>
            <a:xfrm>
              <a:off x="7937760" y="3082703"/>
              <a:ext cx="238604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762556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세탁세제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EFDA162-E6A0-4609-9C80-9D5C28D0B335}"/>
              </a:ext>
            </a:extLst>
          </p:cNvPr>
          <p:cNvGrpSpPr/>
          <p:nvPr/>
        </p:nvGrpSpPr>
        <p:grpSpPr>
          <a:xfrm>
            <a:off x="1276207" y="2407991"/>
            <a:ext cx="3168601" cy="2839681"/>
            <a:chOff x="1305433" y="2595755"/>
            <a:chExt cx="3168601" cy="2839681"/>
          </a:xfrm>
        </p:grpSpPr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DE8DFBD1-81F9-4055-B4A0-105DDE661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05433" y="2595755"/>
              <a:ext cx="3168601" cy="2839681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02C5B39-BD68-42EE-B89B-AF983441E7C2}"/>
                </a:ext>
              </a:extLst>
            </p:cNvPr>
            <p:cNvGrpSpPr/>
            <p:nvPr/>
          </p:nvGrpSpPr>
          <p:grpSpPr>
            <a:xfrm>
              <a:off x="2171137" y="5063526"/>
              <a:ext cx="1489897" cy="261610"/>
              <a:chOff x="2335167" y="5124552"/>
              <a:chExt cx="1359087" cy="238641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2D3C17A-5F6A-4723-9A1F-30AA5915B830}"/>
                  </a:ext>
                </a:extLst>
              </p:cNvPr>
              <p:cNvSpPr/>
              <p:nvPr/>
            </p:nvSpPr>
            <p:spPr>
              <a:xfrm>
                <a:off x="2335167" y="5124552"/>
                <a:ext cx="402414" cy="238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100" dirty="0" err="1">
                    <a:solidFill>
                      <a:schemeClr val="bg2">
                        <a:lumMod val="1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테크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3068D99-E67B-41A9-B405-9748A56D3C3D}"/>
                  </a:ext>
                </a:extLst>
              </p:cNvPr>
              <p:cNvSpPr/>
              <p:nvPr/>
            </p:nvSpPr>
            <p:spPr>
              <a:xfrm>
                <a:off x="3291840" y="5124552"/>
                <a:ext cx="402414" cy="238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2">
                        <a:lumMod val="10000"/>
                      </a:schemeClr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퍼실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8B8F51-C38B-4AD9-9DCB-3C0892F3D5C0}"/>
              </a:ext>
            </a:extLst>
          </p:cNvPr>
          <p:cNvSpPr/>
          <p:nvPr/>
        </p:nvSpPr>
        <p:spPr>
          <a:xfrm>
            <a:off x="899486" y="5828432"/>
            <a:ext cx="4006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퍼실의</a:t>
            </a:r>
            <a:r>
              <a:rPr lang="ko-KR" altLang="en-US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시장점유율은 </a:t>
            </a:r>
            <a:r>
              <a:rPr lang="ko-KR" altLang="en-US" sz="2000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테크의</a:t>
            </a:r>
            <a:r>
              <a:rPr lang="ko-KR" altLang="en-US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약 </a:t>
            </a:r>
            <a:r>
              <a:rPr lang="ko-KR" altLang="en-US" sz="20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 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EB0409-E8D9-411F-8FE5-2BF7DA12FD9D}"/>
              </a:ext>
            </a:extLst>
          </p:cNvPr>
          <p:cNvSpPr/>
          <p:nvPr/>
        </p:nvSpPr>
        <p:spPr>
          <a:xfrm>
            <a:off x="702611" y="5367710"/>
            <a:ext cx="45046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000" spc="-150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매일경제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박은진 기자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2016.04, </a:t>
            </a:r>
            <a:r>
              <a:rPr lang="ko-KR" altLang="en-US" sz="1000" spc="-150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매일경제</a:t>
            </a: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박영덕 기자 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2017.05, </a:t>
            </a:r>
            <a:r>
              <a:rPr lang="ko-KR" altLang="en-US" sz="1000" spc="-150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이투데이</a:t>
            </a: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000" spc="-150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이꽃들</a:t>
            </a: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기자 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2017.03</a:t>
            </a:r>
            <a:endParaRPr lang="ko-KR" altLang="en-US" sz="1000" spc="-15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8EEAEB69-0AE3-4B89-8EF9-6FEC93083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606656"/>
              </p:ext>
            </p:extLst>
          </p:nvPr>
        </p:nvGraphicFramePr>
        <p:xfrm>
          <a:off x="8067285" y="3379614"/>
          <a:ext cx="2352156" cy="149616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337730">
                  <a:extLst>
                    <a:ext uri="{9D8B030D-6E8A-4147-A177-3AD203B41FA5}">
                      <a16:colId xmlns:a16="http://schemas.microsoft.com/office/drawing/2014/main" val="3732993107"/>
                    </a:ext>
                  </a:extLst>
                </a:gridCol>
                <a:gridCol w="846038">
                  <a:extLst>
                    <a:ext uri="{9D8B030D-6E8A-4147-A177-3AD203B41FA5}">
                      <a16:colId xmlns:a16="http://schemas.microsoft.com/office/drawing/2014/main" val="2000936797"/>
                    </a:ext>
                  </a:extLst>
                </a:gridCol>
                <a:gridCol w="254191">
                  <a:extLst>
                    <a:ext uri="{9D8B030D-6E8A-4147-A177-3AD203B41FA5}">
                      <a16:colId xmlns:a16="http://schemas.microsoft.com/office/drawing/2014/main" val="2183180463"/>
                    </a:ext>
                  </a:extLst>
                </a:gridCol>
                <a:gridCol w="914197">
                  <a:extLst>
                    <a:ext uri="{9D8B030D-6E8A-4147-A177-3AD203B41FA5}">
                      <a16:colId xmlns:a16="http://schemas.microsoft.com/office/drawing/2014/main" val="3957001368"/>
                    </a:ext>
                  </a:extLst>
                </a:gridCol>
              </a:tblGrid>
              <a:tr h="1529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2017 - 2018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rgbClr val="762556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0" marR="0" marT="36000" marB="0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2018 - 2019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rgbClr val="762556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val="1083760969"/>
                  </a:ext>
                </a:extLst>
              </a:tr>
              <a:tr h="15295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rgbClr val="762556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rgbClr val="762556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solidFill>
                            <a:srgbClr val="762556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퍼실</a:t>
                      </a:r>
                      <a:endParaRPr lang="ko-KR" altLang="en-US" sz="1400" dirty="0">
                        <a:solidFill>
                          <a:srgbClr val="762556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762556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rgbClr val="762556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solidFill>
                            <a:srgbClr val="762556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퍼실</a:t>
                      </a:r>
                      <a:endParaRPr lang="ko-KR" altLang="en-US" sz="1400" dirty="0">
                        <a:solidFill>
                          <a:srgbClr val="762556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val="2012788072"/>
                  </a:ext>
                </a:extLst>
              </a:tr>
              <a:tr h="152959"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val="2125420543"/>
                  </a:ext>
                </a:extLst>
              </a:tr>
              <a:tr h="152959"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val="632128623"/>
                  </a:ext>
                </a:extLst>
              </a:tr>
              <a:tr h="152959"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val="681471794"/>
                  </a:ext>
                </a:extLst>
              </a:tr>
              <a:tr h="15295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14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테크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10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테크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val="1354296626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64DD84C7-812D-4D81-9FDD-3E8FD440D0D4}"/>
              </a:ext>
            </a:extLst>
          </p:cNvPr>
          <p:cNvCxnSpPr>
            <a:cxnSpLocks/>
          </p:cNvCxnSpPr>
          <p:nvPr/>
        </p:nvCxnSpPr>
        <p:spPr>
          <a:xfrm>
            <a:off x="8591776" y="3933293"/>
            <a:ext cx="0" cy="67705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44E0008C-D073-4192-8109-DFD069066D39}"/>
              </a:ext>
            </a:extLst>
          </p:cNvPr>
          <p:cNvCxnSpPr>
            <a:cxnSpLocks/>
          </p:cNvCxnSpPr>
          <p:nvPr/>
        </p:nvCxnSpPr>
        <p:spPr>
          <a:xfrm>
            <a:off x="9691342" y="3933293"/>
            <a:ext cx="0" cy="67070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B33FFD4-FC53-4478-836B-90E7234D7EB1}"/>
              </a:ext>
            </a:extLst>
          </p:cNvPr>
          <p:cNvSpPr/>
          <p:nvPr/>
        </p:nvSpPr>
        <p:spPr>
          <a:xfrm>
            <a:off x="7193760" y="5828432"/>
            <a:ext cx="4221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소비자에게 </a:t>
            </a:r>
            <a:r>
              <a:rPr lang="ko-KR" altLang="en-US" sz="20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인기 있는</a:t>
            </a:r>
            <a:r>
              <a:rPr lang="ko-KR" altLang="en-US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브랜드 </a:t>
            </a:r>
            <a:r>
              <a:rPr lang="ko-KR" altLang="en-US" sz="2000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퍼실</a:t>
            </a:r>
            <a:endParaRPr lang="ko-KR" altLang="en-US" sz="200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6FFE73A-05AB-4647-BDC1-9B60BD4C1712}"/>
              </a:ext>
            </a:extLst>
          </p:cNvPr>
          <p:cNvSpPr/>
          <p:nvPr/>
        </p:nvSpPr>
        <p:spPr>
          <a:xfrm>
            <a:off x="193570" y="201848"/>
            <a:ext cx="2446504" cy="369332"/>
          </a:xfrm>
          <a:prstGeom prst="rect">
            <a:avLst/>
          </a:prstGeom>
          <a:solidFill>
            <a:srgbClr val="C62180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Ⅰ.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상황 분석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시장 분석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345D60-75BD-48C0-89ED-EDE52327E43F}"/>
              </a:ext>
            </a:extLst>
          </p:cNvPr>
          <p:cNvSpPr txBox="1"/>
          <p:nvPr/>
        </p:nvSpPr>
        <p:spPr>
          <a:xfrm>
            <a:off x="560303" y="897580"/>
            <a:ext cx="11076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국내</a:t>
            </a:r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액체세제 시장은 성장하지만</a:t>
            </a:r>
            <a:r>
              <a:rPr lang="en-US" altLang="ko-KR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2400" spc="-15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2400" spc="-15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연속 시장점유율 </a:t>
            </a:r>
            <a:r>
              <a:rPr lang="en-US" altLang="ko-KR" sz="2400" spc="-15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400" spc="-15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</a:t>
            </a:r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차지한 건 </a:t>
            </a:r>
            <a:r>
              <a:rPr lang="ko-KR" altLang="en-US" sz="2400" spc="-15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독일</a:t>
            </a:r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브랜드</a:t>
            </a:r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 err="1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퍼실</a:t>
            </a:r>
            <a:r>
              <a:rPr lang="ko-KR" altLang="en-US" sz="2400" spc="-1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이다</a:t>
            </a:r>
            <a:endParaRPr lang="ko-KR" altLang="en-US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BF58C39-52DB-45C5-9E79-A9BF46C2AB40}"/>
              </a:ext>
            </a:extLst>
          </p:cNvPr>
          <p:cNvCxnSpPr/>
          <p:nvPr/>
        </p:nvCxnSpPr>
        <p:spPr>
          <a:xfrm>
            <a:off x="822908" y="1351184"/>
            <a:ext cx="10546185" cy="0"/>
          </a:xfrm>
          <a:prstGeom prst="line">
            <a:avLst/>
          </a:prstGeom>
          <a:ln w="19050">
            <a:solidFill>
              <a:srgbClr val="C62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래픽 1">
            <a:extLst>
              <a:ext uri="{FF2B5EF4-FFF2-40B4-BE49-F238E27FC236}">
                <a16:creationId xmlns:a16="http://schemas.microsoft.com/office/drawing/2014/main" id="{2A79F2FC-6265-4090-8BA5-C354290E46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3317" y="2945754"/>
            <a:ext cx="989674" cy="1715435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363CF2F0-CE0B-4421-8822-6126AC183D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59231" y="2947972"/>
            <a:ext cx="988574" cy="171352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AC40126-73E7-4E5F-AE35-EE7C2304AF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63434" y="4932917"/>
            <a:ext cx="136738" cy="13673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A42DE8FF-591C-4B5E-8F61-7A9F0ABC7AB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098009" y="4932917"/>
            <a:ext cx="136738" cy="13673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CAA0E1-4795-4FAB-9A98-EDB39D29E423}"/>
              </a:ext>
            </a:extLst>
          </p:cNvPr>
          <p:cNvGrpSpPr/>
          <p:nvPr/>
        </p:nvGrpSpPr>
        <p:grpSpPr>
          <a:xfrm>
            <a:off x="1839724" y="4657434"/>
            <a:ext cx="1996993" cy="276999"/>
            <a:chOff x="1853132" y="4638983"/>
            <a:chExt cx="1996993" cy="27699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CFA2155-2DD5-4CC7-ADAF-E6D2405D4DA4}"/>
                </a:ext>
              </a:extLst>
            </p:cNvPr>
            <p:cNvSpPr/>
            <p:nvPr/>
          </p:nvSpPr>
          <p:spPr>
            <a:xfrm>
              <a:off x="3280738" y="4638983"/>
              <a:ext cx="5693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 dirty="0">
                  <a:solidFill>
                    <a:schemeClr val="bg2">
                      <a:lumMod val="1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2016</a:t>
              </a:r>
              <a:endPara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75E4F25-6F7B-4BE7-AEBA-BC253C188708}"/>
                </a:ext>
              </a:extLst>
            </p:cNvPr>
            <p:cNvSpPr/>
            <p:nvPr/>
          </p:nvSpPr>
          <p:spPr>
            <a:xfrm>
              <a:off x="1853132" y="4638983"/>
              <a:ext cx="5693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 dirty="0">
                  <a:solidFill>
                    <a:schemeClr val="bg2">
                      <a:lumMod val="1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2015</a:t>
              </a:r>
              <a:endPara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44AE272-81D9-47CD-8A33-C37F502583C6}"/>
              </a:ext>
            </a:extLst>
          </p:cNvPr>
          <p:cNvGrpSpPr/>
          <p:nvPr/>
        </p:nvGrpSpPr>
        <p:grpSpPr>
          <a:xfrm>
            <a:off x="1499116" y="2598604"/>
            <a:ext cx="2770990" cy="307777"/>
            <a:chOff x="1499116" y="2698963"/>
            <a:chExt cx="2770990" cy="3077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AA6F50-3374-4791-B2A6-E6DA944E48B9}"/>
                </a:ext>
              </a:extLst>
            </p:cNvPr>
            <p:cNvSpPr txBox="1"/>
            <p:nvPr/>
          </p:nvSpPr>
          <p:spPr>
            <a:xfrm>
              <a:off x="1499116" y="2698963"/>
              <a:ext cx="746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10.9%</a:t>
              </a: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CC6723-DCCC-46A9-A801-C0BD81F80BC0}"/>
                </a:ext>
              </a:extLst>
            </p:cNvPr>
            <p:cNvSpPr txBox="1"/>
            <p:nvPr/>
          </p:nvSpPr>
          <p:spPr>
            <a:xfrm>
              <a:off x="2112491" y="2698963"/>
              <a:ext cx="746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27.2%</a:t>
              </a:r>
              <a:endParaRPr lang="ko-KR" altLang="en-US" sz="14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8C6A8C9-8BC5-4F5E-A948-AE404DE50D2F}"/>
                </a:ext>
              </a:extLst>
            </p:cNvPr>
            <p:cNvSpPr txBox="1"/>
            <p:nvPr/>
          </p:nvSpPr>
          <p:spPr>
            <a:xfrm>
              <a:off x="2917113" y="2698963"/>
              <a:ext cx="746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11%</a:t>
              </a: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A5ED17E-9423-45E4-9439-9ADF14E1B039}"/>
                </a:ext>
              </a:extLst>
            </p:cNvPr>
            <p:cNvSpPr txBox="1"/>
            <p:nvPr/>
          </p:nvSpPr>
          <p:spPr>
            <a:xfrm>
              <a:off x="3523574" y="2698963"/>
              <a:ext cx="746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28.3%</a:t>
              </a:r>
              <a:endParaRPr lang="ko-KR" altLang="en-US" sz="14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31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C0D1877F-0C36-484C-87FE-3549202D39D7}"/>
              </a:ext>
            </a:extLst>
          </p:cNvPr>
          <p:cNvGrpSpPr/>
          <p:nvPr/>
        </p:nvGrpSpPr>
        <p:grpSpPr>
          <a:xfrm>
            <a:off x="1388899" y="1700213"/>
            <a:ext cx="2940250" cy="374658"/>
            <a:chOff x="1569588" y="2017858"/>
            <a:chExt cx="2665267" cy="374658"/>
          </a:xfrm>
        </p:grpSpPr>
        <p:pic>
          <p:nvPicPr>
            <p:cNvPr id="36" name="그래픽 35">
              <a:extLst>
                <a:ext uri="{FF2B5EF4-FFF2-40B4-BE49-F238E27FC236}">
                  <a16:creationId xmlns:a16="http://schemas.microsoft.com/office/drawing/2014/main" id="{562272CB-C24F-4340-8BFC-DA09EB84D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69588" y="2017858"/>
              <a:ext cx="2665267" cy="37465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1400DE-7628-425C-9F2E-449ABB2D8B0B}"/>
                </a:ext>
              </a:extLst>
            </p:cNvPr>
            <p:cNvSpPr txBox="1"/>
            <p:nvPr/>
          </p:nvSpPr>
          <p:spPr>
            <a:xfrm>
              <a:off x="1569588" y="2028216"/>
              <a:ext cx="2665266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70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국내 액체세제 시장 점유율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2D8F99C-F2B8-4962-8612-6AE0E5F3CBDF}"/>
              </a:ext>
            </a:extLst>
          </p:cNvPr>
          <p:cNvGrpSpPr/>
          <p:nvPr/>
        </p:nvGrpSpPr>
        <p:grpSpPr>
          <a:xfrm>
            <a:off x="7933117" y="1701174"/>
            <a:ext cx="2665272" cy="374658"/>
            <a:chOff x="7956258" y="2044219"/>
            <a:chExt cx="2665272" cy="374658"/>
          </a:xfrm>
        </p:grpSpPr>
        <p:pic>
          <p:nvPicPr>
            <p:cNvPr id="55" name="그래픽 54">
              <a:extLst>
                <a:ext uri="{FF2B5EF4-FFF2-40B4-BE49-F238E27FC236}">
                  <a16:creationId xmlns:a16="http://schemas.microsoft.com/office/drawing/2014/main" id="{B0C78DF0-853E-463E-A7C7-00F1C5525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56258" y="2044219"/>
              <a:ext cx="2665272" cy="374658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E0D761E-4288-4059-A57A-B631BD878898}"/>
                </a:ext>
              </a:extLst>
            </p:cNvPr>
            <p:cNvSpPr txBox="1"/>
            <p:nvPr/>
          </p:nvSpPr>
          <p:spPr>
            <a:xfrm>
              <a:off x="7959132" y="2054577"/>
              <a:ext cx="2659525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ko-KR" altLang="en-US" sz="170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세탁세제 인기 검색어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14CE72D-A2E0-40FB-A9CC-ADB0481FC3BF}"/>
              </a:ext>
            </a:extLst>
          </p:cNvPr>
          <p:cNvSpPr/>
          <p:nvPr/>
        </p:nvSpPr>
        <p:spPr>
          <a:xfrm>
            <a:off x="4727230" y="3338915"/>
            <a:ext cx="2789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E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세탁세제 베스트 브랜드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C3E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E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A0F7492-7681-4CC3-9D99-68607B058D01}"/>
              </a:ext>
            </a:extLst>
          </p:cNvPr>
          <p:cNvSpPr/>
          <p:nvPr/>
        </p:nvSpPr>
        <p:spPr>
          <a:xfrm>
            <a:off x="4566930" y="3780294"/>
            <a:ext cx="3124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3C3E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구매하고 싶은 세탁세제 브랜드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3C3E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3C3E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위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D577FE-E81E-48A5-9D93-F00A79F919EA}"/>
              </a:ext>
            </a:extLst>
          </p:cNvPr>
          <p:cNvSpPr/>
          <p:nvPr/>
        </p:nvSpPr>
        <p:spPr>
          <a:xfrm>
            <a:off x="4736046" y="4149626"/>
            <a:ext cx="28937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출처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입소스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코리아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(Ipsos Korea)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의 선호도조사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2019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9874C91-B568-47D9-A7C1-41E9CC6AADE1}"/>
              </a:ext>
            </a:extLst>
          </p:cNvPr>
          <p:cNvSpPr/>
          <p:nvPr/>
        </p:nvSpPr>
        <p:spPr>
          <a:xfrm>
            <a:off x="7753961" y="5367710"/>
            <a:ext cx="31662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출처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네이버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데이터랩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쇼핑인사이트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[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검색어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세탁세제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]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48" name="그래픽 47">
            <a:extLst>
              <a:ext uri="{FF2B5EF4-FFF2-40B4-BE49-F238E27FC236}">
                <a16:creationId xmlns:a16="http://schemas.microsoft.com/office/drawing/2014/main" id="{159E4B85-9293-4C5F-B7EC-289F2964D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97452" y="6169671"/>
            <a:ext cx="584834" cy="544777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E044C806-38B0-47DA-B257-795721DEED50}"/>
              </a:ext>
            </a:extLst>
          </p:cNvPr>
          <p:cNvGrpSpPr/>
          <p:nvPr/>
        </p:nvGrpSpPr>
        <p:grpSpPr>
          <a:xfrm>
            <a:off x="7747192" y="2407991"/>
            <a:ext cx="3168601" cy="2839681"/>
            <a:chOff x="7788744" y="2693729"/>
            <a:chExt cx="3168601" cy="2839681"/>
          </a:xfrm>
        </p:grpSpPr>
        <p:pic>
          <p:nvPicPr>
            <p:cNvPr id="45" name="그래픽 44">
              <a:extLst>
                <a:ext uri="{FF2B5EF4-FFF2-40B4-BE49-F238E27FC236}">
                  <a16:creationId xmlns:a16="http://schemas.microsoft.com/office/drawing/2014/main" id="{22B69576-867B-41CA-962F-990EC9FF5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88744" y="2693729"/>
              <a:ext cx="3168601" cy="2839681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1DFAB72-D0C4-4299-9829-FE7FE511D9EA}"/>
                </a:ext>
              </a:extLst>
            </p:cNvPr>
            <p:cNvGrpSpPr/>
            <p:nvPr/>
          </p:nvGrpSpPr>
          <p:grpSpPr>
            <a:xfrm>
              <a:off x="7937760" y="3052551"/>
              <a:ext cx="2755103" cy="392368"/>
              <a:chOff x="7905928" y="3007271"/>
              <a:chExt cx="2755103" cy="392368"/>
            </a:xfrm>
          </p:grpSpPr>
          <p:pic>
            <p:nvPicPr>
              <p:cNvPr id="69" name="그래픽 68">
                <a:extLst>
                  <a:ext uri="{FF2B5EF4-FFF2-40B4-BE49-F238E27FC236}">
                    <a16:creationId xmlns:a16="http://schemas.microsoft.com/office/drawing/2014/main" id="{F45CC880-793D-4FB7-AFBB-0FA5B388B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905928" y="3007271"/>
                <a:ext cx="2755103" cy="392368"/>
              </a:xfrm>
              <a:prstGeom prst="rect">
                <a:avLst/>
              </a:prstGeom>
            </p:spPr>
          </p:pic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70A34486-5077-4643-BF23-37D64CCF4462}"/>
                  </a:ext>
                </a:extLst>
              </p:cNvPr>
              <p:cNvSpPr/>
              <p:nvPr/>
            </p:nvSpPr>
            <p:spPr>
              <a:xfrm>
                <a:off x="7925857" y="3037758"/>
                <a:ext cx="226874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C3E40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endParaRPr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6827FA9-3DAF-413A-A528-343BE83EEE22}"/>
                </a:ext>
              </a:extLst>
            </p:cNvPr>
            <p:cNvSpPr/>
            <p:nvPr/>
          </p:nvSpPr>
          <p:spPr>
            <a:xfrm>
              <a:off x="7937760" y="3082703"/>
              <a:ext cx="238604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762556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세탁세제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EFDA162-E6A0-4609-9C80-9D5C28D0B335}"/>
              </a:ext>
            </a:extLst>
          </p:cNvPr>
          <p:cNvGrpSpPr/>
          <p:nvPr/>
        </p:nvGrpSpPr>
        <p:grpSpPr>
          <a:xfrm>
            <a:off x="1276207" y="2407991"/>
            <a:ext cx="3168601" cy="2839681"/>
            <a:chOff x="1305433" y="2595755"/>
            <a:chExt cx="3168601" cy="2839681"/>
          </a:xfrm>
        </p:grpSpPr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DE8DFBD1-81F9-4055-B4A0-105DDE661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05433" y="2595755"/>
              <a:ext cx="3168601" cy="2839681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02C5B39-BD68-42EE-B89B-AF983441E7C2}"/>
                </a:ext>
              </a:extLst>
            </p:cNvPr>
            <p:cNvGrpSpPr/>
            <p:nvPr/>
          </p:nvGrpSpPr>
          <p:grpSpPr>
            <a:xfrm>
              <a:off x="2171137" y="5063526"/>
              <a:ext cx="1489897" cy="261610"/>
              <a:chOff x="2335167" y="5124552"/>
              <a:chExt cx="1359087" cy="238641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2D3C17A-5F6A-4723-9A1F-30AA5915B830}"/>
                  </a:ext>
                </a:extLst>
              </p:cNvPr>
              <p:cNvSpPr/>
              <p:nvPr/>
            </p:nvSpPr>
            <p:spPr>
              <a:xfrm>
                <a:off x="2335167" y="5124552"/>
                <a:ext cx="402414" cy="238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100" dirty="0" err="1">
                    <a:solidFill>
                      <a:schemeClr val="bg2">
                        <a:lumMod val="1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테크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3068D99-E67B-41A9-B405-9748A56D3C3D}"/>
                  </a:ext>
                </a:extLst>
              </p:cNvPr>
              <p:cNvSpPr/>
              <p:nvPr/>
            </p:nvSpPr>
            <p:spPr>
              <a:xfrm>
                <a:off x="3291840" y="5124552"/>
                <a:ext cx="402414" cy="238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2">
                        <a:lumMod val="10000"/>
                      </a:schemeClr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퍼실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8B8F51-C38B-4AD9-9DCB-3C0892F3D5C0}"/>
              </a:ext>
            </a:extLst>
          </p:cNvPr>
          <p:cNvSpPr/>
          <p:nvPr/>
        </p:nvSpPr>
        <p:spPr>
          <a:xfrm>
            <a:off x="899486" y="5828432"/>
            <a:ext cx="4006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퍼실의</a:t>
            </a:r>
            <a:r>
              <a:rPr lang="ko-KR" altLang="en-US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시장점유율은 </a:t>
            </a:r>
            <a:r>
              <a:rPr lang="ko-KR" altLang="en-US" sz="2000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테크의</a:t>
            </a:r>
            <a:r>
              <a:rPr lang="ko-KR" altLang="en-US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약 </a:t>
            </a:r>
            <a:r>
              <a:rPr lang="ko-KR" altLang="en-US" sz="20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 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EB0409-E8D9-411F-8FE5-2BF7DA12FD9D}"/>
              </a:ext>
            </a:extLst>
          </p:cNvPr>
          <p:cNvSpPr/>
          <p:nvPr/>
        </p:nvSpPr>
        <p:spPr>
          <a:xfrm>
            <a:off x="702611" y="5367710"/>
            <a:ext cx="45046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000" spc="-150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매일경제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박은진 기자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2016.04, </a:t>
            </a:r>
            <a:r>
              <a:rPr lang="ko-KR" altLang="en-US" sz="1000" spc="-150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매일경제</a:t>
            </a: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박영덕 기자 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2017.05, </a:t>
            </a:r>
            <a:r>
              <a:rPr lang="ko-KR" altLang="en-US" sz="1000" spc="-150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이투데이</a:t>
            </a: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000" spc="-150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이꽃들</a:t>
            </a: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기자 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2017.03</a:t>
            </a:r>
            <a:endParaRPr lang="ko-KR" altLang="en-US" sz="1000" spc="-15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8EEAEB69-0AE3-4B89-8EF9-6FEC93083B1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067285" y="3379614"/>
          <a:ext cx="2352156" cy="149616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337730">
                  <a:extLst>
                    <a:ext uri="{9D8B030D-6E8A-4147-A177-3AD203B41FA5}">
                      <a16:colId xmlns:a16="http://schemas.microsoft.com/office/drawing/2014/main" val="3732993107"/>
                    </a:ext>
                  </a:extLst>
                </a:gridCol>
                <a:gridCol w="846038">
                  <a:extLst>
                    <a:ext uri="{9D8B030D-6E8A-4147-A177-3AD203B41FA5}">
                      <a16:colId xmlns:a16="http://schemas.microsoft.com/office/drawing/2014/main" val="2000936797"/>
                    </a:ext>
                  </a:extLst>
                </a:gridCol>
                <a:gridCol w="254191">
                  <a:extLst>
                    <a:ext uri="{9D8B030D-6E8A-4147-A177-3AD203B41FA5}">
                      <a16:colId xmlns:a16="http://schemas.microsoft.com/office/drawing/2014/main" val="2183180463"/>
                    </a:ext>
                  </a:extLst>
                </a:gridCol>
                <a:gridCol w="914197">
                  <a:extLst>
                    <a:ext uri="{9D8B030D-6E8A-4147-A177-3AD203B41FA5}">
                      <a16:colId xmlns:a16="http://schemas.microsoft.com/office/drawing/2014/main" val="3957001368"/>
                    </a:ext>
                  </a:extLst>
                </a:gridCol>
              </a:tblGrid>
              <a:tr h="1529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2017 - 2018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rgbClr val="762556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0" marR="0" marT="36000" marB="0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2018 - 2019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rgbClr val="762556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val="1083760969"/>
                  </a:ext>
                </a:extLst>
              </a:tr>
              <a:tr h="15295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rgbClr val="762556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rgbClr val="762556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solidFill>
                            <a:srgbClr val="762556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퍼실</a:t>
                      </a:r>
                      <a:endParaRPr lang="ko-KR" altLang="en-US" sz="1400" dirty="0">
                        <a:solidFill>
                          <a:srgbClr val="762556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762556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rgbClr val="762556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solidFill>
                            <a:srgbClr val="762556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퍼실</a:t>
                      </a:r>
                      <a:endParaRPr lang="ko-KR" altLang="en-US" sz="1400" dirty="0">
                        <a:solidFill>
                          <a:srgbClr val="762556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val="2012788072"/>
                  </a:ext>
                </a:extLst>
              </a:tr>
              <a:tr h="152959"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val="2125420543"/>
                  </a:ext>
                </a:extLst>
              </a:tr>
              <a:tr h="152959"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val="632128623"/>
                  </a:ext>
                </a:extLst>
              </a:tr>
              <a:tr h="152959"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val="681471794"/>
                  </a:ext>
                </a:extLst>
              </a:tr>
              <a:tr h="15295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14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테크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10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테크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val="1354296626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64DD84C7-812D-4D81-9FDD-3E8FD440D0D4}"/>
              </a:ext>
            </a:extLst>
          </p:cNvPr>
          <p:cNvCxnSpPr>
            <a:cxnSpLocks/>
          </p:cNvCxnSpPr>
          <p:nvPr/>
        </p:nvCxnSpPr>
        <p:spPr>
          <a:xfrm>
            <a:off x="8591776" y="3933293"/>
            <a:ext cx="0" cy="67705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44E0008C-D073-4192-8109-DFD069066D39}"/>
              </a:ext>
            </a:extLst>
          </p:cNvPr>
          <p:cNvCxnSpPr>
            <a:cxnSpLocks/>
          </p:cNvCxnSpPr>
          <p:nvPr/>
        </p:nvCxnSpPr>
        <p:spPr>
          <a:xfrm>
            <a:off x="9691342" y="3933293"/>
            <a:ext cx="0" cy="67070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B33FFD4-FC53-4478-836B-90E7234D7EB1}"/>
              </a:ext>
            </a:extLst>
          </p:cNvPr>
          <p:cNvSpPr/>
          <p:nvPr/>
        </p:nvSpPr>
        <p:spPr>
          <a:xfrm>
            <a:off x="7193760" y="5828432"/>
            <a:ext cx="4221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소비자에게 </a:t>
            </a:r>
            <a:r>
              <a:rPr lang="ko-KR" altLang="en-US" sz="20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인기 있는</a:t>
            </a:r>
            <a:r>
              <a:rPr lang="ko-KR" altLang="en-US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브랜드 </a:t>
            </a:r>
            <a:r>
              <a:rPr lang="ko-KR" altLang="en-US" sz="2000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퍼실</a:t>
            </a:r>
            <a:endParaRPr lang="ko-KR" altLang="en-US" sz="200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6FFE73A-05AB-4647-BDC1-9B60BD4C1712}"/>
              </a:ext>
            </a:extLst>
          </p:cNvPr>
          <p:cNvSpPr/>
          <p:nvPr/>
        </p:nvSpPr>
        <p:spPr>
          <a:xfrm>
            <a:off x="193570" y="201848"/>
            <a:ext cx="2446504" cy="369332"/>
          </a:xfrm>
          <a:prstGeom prst="rect">
            <a:avLst/>
          </a:prstGeom>
          <a:solidFill>
            <a:srgbClr val="C62180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Ⅰ.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상황 분석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시장 분석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345D60-75BD-48C0-89ED-EDE52327E43F}"/>
              </a:ext>
            </a:extLst>
          </p:cNvPr>
          <p:cNvSpPr txBox="1"/>
          <p:nvPr/>
        </p:nvSpPr>
        <p:spPr>
          <a:xfrm>
            <a:off x="560303" y="897580"/>
            <a:ext cx="11076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국내</a:t>
            </a:r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액체세제 시장은 성장하지만</a:t>
            </a:r>
            <a:r>
              <a:rPr lang="en-US" altLang="ko-KR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2400" spc="-15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2400" spc="-15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연속 시장점유율 </a:t>
            </a:r>
            <a:r>
              <a:rPr lang="en-US" altLang="ko-KR" sz="2400" spc="-15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400" spc="-15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</a:t>
            </a:r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차지한 건 </a:t>
            </a:r>
            <a:r>
              <a:rPr lang="ko-KR" altLang="en-US" sz="2400" spc="-15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독일</a:t>
            </a:r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브랜드</a:t>
            </a:r>
            <a:r>
              <a:rPr lang="ko-KR" altLang="en-US" sz="2400" spc="-15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 err="1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퍼실</a:t>
            </a:r>
            <a:r>
              <a:rPr lang="ko-KR" altLang="en-US" sz="2400" spc="-1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이다</a:t>
            </a:r>
            <a:endParaRPr lang="ko-KR" altLang="en-US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BF58C39-52DB-45C5-9E79-A9BF46C2AB40}"/>
              </a:ext>
            </a:extLst>
          </p:cNvPr>
          <p:cNvCxnSpPr/>
          <p:nvPr/>
        </p:nvCxnSpPr>
        <p:spPr>
          <a:xfrm>
            <a:off x="822908" y="1351184"/>
            <a:ext cx="10546185" cy="0"/>
          </a:xfrm>
          <a:prstGeom prst="line">
            <a:avLst/>
          </a:prstGeom>
          <a:ln w="19050">
            <a:solidFill>
              <a:srgbClr val="C62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래픽 1">
            <a:extLst>
              <a:ext uri="{FF2B5EF4-FFF2-40B4-BE49-F238E27FC236}">
                <a16:creationId xmlns:a16="http://schemas.microsoft.com/office/drawing/2014/main" id="{2A79F2FC-6265-4090-8BA5-C354290E46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3317" y="2945754"/>
            <a:ext cx="989674" cy="1715435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363CF2F0-CE0B-4421-8822-6126AC183D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59231" y="2947972"/>
            <a:ext cx="988574" cy="171352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AC40126-73E7-4E5F-AE35-EE7C2304AF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63434" y="4932917"/>
            <a:ext cx="136738" cy="13673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A42DE8FF-591C-4B5E-8F61-7A9F0ABC7AB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098009" y="4932917"/>
            <a:ext cx="136738" cy="13673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CAA0E1-4795-4FAB-9A98-EDB39D29E423}"/>
              </a:ext>
            </a:extLst>
          </p:cNvPr>
          <p:cNvGrpSpPr/>
          <p:nvPr/>
        </p:nvGrpSpPr>
        <p:grpSpPr>
          <a:xfrm>
            <a:off x="1872382" y="4581233"/>
            <a:ext cx="1996993" cy="276999"/>
            <a:chOff x="1853132" y="4638983"/>
            <a:chExt cx="1996993" cy="27699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CFA2155-2DD5-4CC7-ADAF-E6D2405D4DA4}"/>
                </a:ext>
              </a:extLst>
            </p:cNvPr>
            <p:cNvSpPr/>
            <p:nvPr/>
          </p:nvSpPr>
          <p:spPr>
            <a:xfrm>
              <a:off x="3280738" y="4638983"/>
              <a:ext cx="5693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 dirty="0">
                  <a:solidFill>
                    <a:schemeClr val="bg2">
                      <a:lumMod val="1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2016</a:t>
              </a:r>
              <a:endPara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75E4F25-6F7B-4BE7-AEBA-BC253C188708}"/>
                </a:ext>
              </a:extLst>
            </p:cNvPr>
            <p:cNvSpPr/>
            <p:nvPr/>
          </p:nvSpPr>
          <p:spPr>
            <a:xfrm>
              <a:off x="1853132" y="4638983"/>
              <a:ext cx="5693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 dirty="0">
                  <a:solidFill>
                    <a:schemeClr val="bg2">
                      <a:lumMod val="1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2015</a:t>
              </a:r>
              <a:endPara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44AE272-81D9-47CD-8A33-C37F502583C6}"/>
              </a:ext>
            </a:extLst>
          </p:cNvPr>
          <p:cNvGrpSpPr/>
          <p:nvPr/>
        </p:nvGrpSpPr>
        <p:grpSpPr>
          <a:xfrm>
            <a:off x="1499116" y="2598604"/>
            <a:ext cx="2770990" cy="307777"/>
            <a:chOff x="1499116" y="2698963"/>
            <a:chExt cx="2770990" cy="3077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AA6F50-3374-4791-B2A6-E6DA944E48B9}"/>
                </a:ext>
              </a:extLst>
            </p:cNvPr>
            <p:cNvSpPr txBox="1"/>
            <p:nvPr/>
          </p:nvSpPr>
          <p:spPr>
            <a:xfrm>
              <a:off x="1499116" y="2698963"/>
              <a:ext cx="746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10.9%</a:t>
              </a: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CC6723-DCCC-46A9-A801-C0BD81F80BC0}"/>
                </a:ext>
              </a:extLst>
            </p:cNvPr>
            <p:cNvSpPr txBox="1"/>
            <p:nvPr/>
          </p:nvSpPr>
          <p:spPr>
            <a:xfrm>
              <a:off x="2112491" y="2698963"/>
              <a:ext cx="746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27.2%</a:t>
              </a:r>
              <a:endParaRPr lang="ko-KR" altLang="en-US" sz="14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8C6A8C9-8BC5-4F5E-A948-AE404DE50D2F}"/>
                </a:ext>
              </a:extLst>
            </p:cNvPr>
            <p:cNvSpPr txBox="1"/>
            <p:nvPr/>
          </p:nvSpPr>
          <p:spPr>
            <a:xfrm>
              <a:off x="2917113" y="2698963"/>
              <a:ext cx="746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11%</a:t>
              </a: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A5ED17E-9423-45E4-9439-9ADF14E1B039}"/>
                </a:ext>
              </a:extLst>
            </p:cNvPr>
            <p:cNvSpPr txBox="1"/>
            <p:nvPr/>
          </p:nvSpPr>
          <p:spPr>
            <a:xfrm>
              <a:off x="3523574" y="2698963"/>
              <a:ext cx="746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7625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28.3%</a:t>
              </a:r>
              <a:endParaRPr lang="ko-KR" altLang="en-US" sz="14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3F1D6A4-A0AF-4AF9-8BC6-D7A6248BC7CF}"/>
              </a:ext>
            </a:extLst>
          </p:cNvPr>
          <p:cNvSpPr/>
          <p:nvPr/>
        </p:nvSpPr>
        <p:spPr>
          <a:xfrm>
            <a:off x="1" y="0"/>
            <a:ext cx="12207524" cy="6872593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EE64951-897E-4DCD-BD72-9D0F7EF5C459}"/>
              </a:ext>
            </a:extLst>
          </p:cNvPr>
          <p:cNvSpPr/>
          <p:nvPr/>
        </p:nvSpPr>
        <p:spPr>
          <a:xfrm>
            <a:off x="0" y="2429233"/>
            <a:ext cx="12207524" cy="192942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ko-KR" altLang="en-US" sz="39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국내 액체세제 시장에서 독일 브랜드 </a:t>
            </a:r>
            <a:r>
              <a:rPr lang="ko-KR" altLang="en-US" sz="39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퍼실이</a:t>
            </a:r>
            <a:r>
              <a:rPr lang="ko-KR" altLang="en-US" sz="39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우위인 현 상황</a:t>
            </a:r>
            <a:r>
              <a:rPr lang="en-US" altLang="ko-KR" sz="39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ko-KR" altLang="en-US" sz="39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국내 제품인 </a:t>
            </a:r>
            <a:r>
              <a:rPr lang="ko-KR" altLang="en-US" sz="3900" dirty="0" err="1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테크가</a:t>
            </a:r>
            <a:r>
              <a:rPr lang="ko-KR" altLang="en-US" sz="39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900" dirty="0" err="1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퍼실을</a:t>
            </a:r>
            <a:r>
              <a:rPr lang="ko-KR" altLang="en-US" sz="39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뛰어넘을 수 있는 방법은</a:t>
            </a:r>
            <a:r>
              <a:rPr lang="en-US" altLang="ko-KR" sz="39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900" dirty="0">
              <a:solidFill>
                <a:srgbClr val="C6218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159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EAADB1FE-2536-41D5-A832-15BC8E604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7452" y="6169671"/>
            <a:ext cx="584834" cy="54477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1AA3E8-9167-44DE-88AB-9D266C998830}"/>
              </a:ext>
            </a:extLst>
          </p:cNvPr>
          <p:cNvGrpSpPr/>
          <p:nvPr/>
        </p:nvGrpSpPr>
        <p:grpSpPr>
          <a:xfrm>
            <a:off x="1621814" y="1699482"/>
            <a:ext cx="2991749" cy="625911"/>
            <a:chOff x="8020540" y="1699482"/>
            <a:chExt cx="2697914" cy="625911"/>
          </a:xfrm>
        </p:grpSpPr>
        <p:pic>
          <p:nvPicPr>
            <p:cNvPr id="89" name="그래픽 88">
              <a:extLst>
                <a:ext uri="{FF2B5EF4-FFF2-40B4-BE49-F238E27FC236}">
                  <a16:creationId xmlns:a16="http://schemas.microsoft.com/office/drawing/2014/main" id="{6BA2FA3B-5F6C-43EB-9E5D-2AF5727F4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20540" y="1699482"/>
              <a:ext cx="2697914" cy="374658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D73B64A-76B1-431A-AC33-083AC2212792}"/>
                </a:ext>
              </a:extLst>
            </p:cNvPr>
            <p:cNvSpPr txBox="1"/>
            <p:nvPr/>
          </p:nvSpPr>
          <p:spPr>
            <a:xfrm>
              <a:off x="8020540" y="1709840"/>
              <a:ext cx="269791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ko-KR" altLang="en-US" sz="1700" dirty="0" err="1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세탁력을</a:t>
              </a:r>
              <a:r>
                <a:rPr lang="ko-KR" altLang="en-US" sz="170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강조하는 </a:t>
              </a:r>
              <a:r>
                <a:rPr lang="ko-KR" altLang="en-US" sz="1700" dirty="0" err="1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테크</a:t>
              </a:r>
              <a:r>
                <a:rPr lang="ko-KR" altLang="en-US" sz="170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광고</a:t>
              </a:r>
            </a:p>
          </p:txBody>
        </p: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A4EA8DC-8FB2-4B01-8DC9-46B5B35EA3A8}"/>
              </a:ext>
            </a:extLst>
          </p:cNvPr>
          <p:cNvSpPr/>
          <p:nvPr/>
        </p:nvSpPr>
        <p:spPr>
          <a:xfrm>
            <a:off x="736612" y="5827422"/>
            <a:ext cx="44683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테크는</a:t>
            </a:r>
            <a:r>
              <a:rPr lang="ko-KR" altLang="en-US" sz="20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세탁력을</a:t>
            </a:r>
            <a:r>
              <a:rPr lang="ko-KR" altLang="en-US" sz="20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핵심 기능으로 내세움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5F5746D-0F4D-46E1-9AF6-DFDB6DBC438C}"/>
              </a:ext>
            </a:extLst>
          </p:cNvPr>
          <p:cNvGrpSpPr/>
          <p:nvPr/>
        </p:nvGrpSpPr>
        <p:grpSpPr>
          <a:xfrm>
            <a:off x="739217" y="2220184"/>
            <a:ext cx="4571238" cy="2991980"/>
            <a:chOff x="739217" y="2220184"/>
            <a:chExt cx="4571238" cy="2991980"/>
          </a:xfrm>
        </p:grpSpPr>
        <p:pic>
          <p:nvPicPr>
            <p:cNvPr id="102" name="그래픽 101">
              <a:extLst>
                <a:ext uri="{FF2B5EF4-FFF2-40B4-BE49-F238E27FC236}">
                  <a16:creationId xmlns:a16="http://schemas.microsoft.com/office/drawing/2014/main" id="{4DFF4749-201D-4B4A-9E2A-B99B1608F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7440" y="2220184"/>
              <a:ext cx="4563015" cy="299198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A460872-9593-48CC-AAE5-D426A6E3A827}"/>
                </a:ext>
              </a:extLst>
            </p:cNvPr>
            <p:cNvGrpSpPr/>
            <p:nvPr/>
          </p:nvGrpSpPr>
          <p:grpSpPr>
            <a:xfrm>
              <a:off x="739217" y="2485646"/>
              <a:ext cx="4425460" cy="2461056"/>
              <a:chOff x="7921641" y="2986535"/>
              <a:chExt cx="3199130" cy="1779078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742A2FA5-4675-49ED-B440-1E90C9245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31546" y="2986535"/>
                <a:ext cx="3089225" cy="1779078"/>
              </a:xfrm>
              <a:prstGeom prst="rect">
                <a:avLst/>
              </a:prstGeom>
              <a:ln w="28575">
                <a:solidFill>
                  <a:srgbClr val="762556"/>
                </a:solidFill>
              </a:ln>
            </p:spPr>
          </p:pic>
          <p:pic>
            <p:nvPicPr>
              <p:cNvPr id="2" name="그래픽 1">
                <a:extLst>
                  <a:ext uri="{FF2B5EF4-FFF2-40B4-BE49-F238E27FC236}">
                    <a16:creationId xmlns:a16="http://schemas.microsoft.com/office/drawing/2014/main" id="{A2B858EC-4559-46D0-BDFC-544BDF1ED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921641" y="3107178"/>
                <a:ext cx="1345174" cy="1404695"/>
              </a:xfrm>
              <a:prstGeom prst="rect">
                <a:avLst/>
              </a:prstGeom>
            </p:spPr>
          </p:pic>
        </p:grp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E104AC6-E19B-44A5-A26E-70F393BFC7EA}"/>
              </a:ext>
            </a:extLst>
          </p:cNvPr>
          <p:cNvSpPr/>
          <p:nvPr/>
        </p:nvSpPr>
        <p:spPr>
          <a:xfrm>
            <a:off x="1918241" y="5361455"/>
            <a:ext cx="21627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출처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lang="en-US" altLang="ko-KR" sz="1000" dirty="0">
                <a:solidFill>
                  <a:srgbClr val="E7E6E6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LG</a:t>
            </a:r>
            <a:r>
              <a:rPr lang="ko-KR" altLang="en-US" sz="1000" dirty="0">
                <a:solidFill>
                  <a:srgbClr val="E7E6E6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생활건강 </a:t>
            </a:r>
            <a:r>
              <a:rPr lang="ko-KR" altLang="en-US" sz="1000" dirty="0" err="1">
                <a:solidFill>
                  <a:srgbClr val="E7E6E6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테크</a:t>
            </a:r>
            <a:r>
              <a:rPr lang="ko-KR" altLang="en-US" sz="1000" dirty="0">
                <a:solidFill>
                  <a:srgbClr val="E7E6E6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액체세제 광고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ADA20A9-8608-45A3-A629-85B2110A8F0A}"/>
              </a:ext>
            </a:extLst>
          </p:cNvPr>
          <p:cNvSpPr txBox="1"/>
          <p:nvPr/>
        </p:nvSpPr>
        <p:spPr>
          <a:xfrm>
            <a:off x="6496564" y="5688923"/>
            <a:ext cx="5000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62556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테크의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62556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강점을 </a:t>
            </a:r>
            <a:r>
              <a:rPr lang="ko-KR" altLang="en-US" sz="2000" dirty="0">
                <a:solidFill>
                  <a:srgbClr val="7625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전달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62556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 못함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762556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빨래손상여부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잔향에 대한 언급 부재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07D739C-A77F-46F0-B3EF-94F4662B8B4B}"/>
              </a:ext>
            </a:extLst>
          </p:cNvPr>
          <p:cNvSpPr/>
          <p:nvPr/>
        </p:nvSpPr>
        <p:spPr>
          <a:xfrm>
            <a:off x="7323500" y="5361455"/>
            <a:ext cx="36215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출처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롯데마트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이마트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홈플러스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J-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컨슈머리포트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세탁세제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평가단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B16E1DB-5FC6-4D33-9AE2-A51D7D9B405A}"/>
              </a:ext>
            </a:extLst>
          </p:cNvPr>
          <p:cNvGrpSpPr/>
          <p:nvPr/>
        </p:nvGrpSpPr>
        <p:grpSpPr>
          <a:xfrm>
            <a:off x="7707894" y="1699482"/>
            <a:ext cx="2697914" cy="374658"/>
            <a:chOff x="1576878" y="1699482"/>
            <a:chExt cx="2697914" cy="374658"/>
          </a:xfrm>
        </p:grpSpPr>
        <p:pic>
          <p:nvPicPr>
            <p:cNvPr id="65" name="그래픽 64">
              <a:extLst>
                <a:ext uri="{FF2B5EF4-FFF2-40B4-BE49-F238E27FC236}">
                  <a16:creationId xmlns:a16="http://schemas.microsoft.com/office/drawing/2014/main" id="{7B237035-BA09-4259-93DF-B8EAAFB97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6878" y="1699482"/>
              <a:ext cx="2697914" cy="37465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9EB808B-4DA5-4EB7-85BC-6173416C5F03}"/>
                </a:ext>
              </a:extLst>
            </p:cNvPr>
            <p:cNvSpPr txBox="1"/>
            <p:nvPr/>
          </p:nvSpPr>
          <p:spPr>
            <a:xfrm>
              <a:off x="1576878" y="1709840"/>
              <a:ext cx="269791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ko-KR" altLang="en-US" sz="1700" dirty="0" err="1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테크</a:t>
              </a:r>
              <a:r>
                <a:rPr lang="ko-KR" altLang="en-US" sz="170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70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vs</a:t>
              </a:r>
              <a:r>
                <a:rPr lang="ko-KR" altLang="en-US" sz="170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700" dirty="0" err="1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퍼실</a:t>
              </a:r>
              <a:r>
                <a:rPr lang="ko-KR" altLang="en-US" sz="170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기능 비교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4E716B2-4657-4E4C-A2B7-6B1DBC29449D}"/>
              </a:ext>
            </a:extLst>
          </p:cNvPr>
          <p:cNvGrpSpPr/>
          <p:nvPr/>
        </p:nvGrpSpPr>
        <p:grpSpPr>
          <a:xfrm>
            <a:off x="6775344" y="2220184"/>
            <a:ext cx="4563015" cy="2991980"/>
            <a:chOff x="6518643" y="2166538"/>
            <a:chExt cx="4563015" cy="2991980"/>
          </a:xfrm>
        </p:grpSpPr>
        <p:pic>
          <p:nvPicPr>
            <p:cNvPr id="73" name="그래픽 72">
              <a:extLst>
                <a:ext uri="{FF2B5EF4-FFF2-40B4-BE49-F238E27FC236}">
                  <a16:creationId xmlns:a16="http://schemas.microsoft.com/office/drawing/2014/main" id="{22BB2246-8351-4A6B-8824-484B208B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18643" y="2166538"/>
              <a:ext cx="4563015" cy="2991980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7033CE7-3758-4267-B81E-B36F75B4A308}"/>
                </a:ext>
              </a:extLst>
            </p:cNvPr>
            <p:cNvGrpSpPr/>
            <p:nvPr/>
          </p:nvGrpSpPr>
          <p:grpSpPr>
            <a:xfrm>
              <a:off x="6640630" y="2265371"/>
              <a:ext cx="4344716" cy="2728366"/>
              <a:chOff x="1008502" y="2134807"/>
              <a:chExt cx="4344716" cy="2728366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E20D26C-6F73-40B0-AFC9-8793A8C6424B}"/>
                  </a:ext>
                </a:extLst>
              </p:cNvPr>
              <p:cNvGrpSpPr/>
              <p:nvPr/>
            </p:nvGrpSpPr>
            <p:grpSpPr>
              <a:xfrm>
                <a:off x="1048130" y="2134807"/>
                <a:ext cx="4305088" cy="2670181"/>
                <a:chOff x="1196933" y="2712325"/>
                <a:chExt cx="3008842" cy="1866198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A7D80ABC-F7BC-43B6-83E8-500A921F9EEC}"/>
                    </a:ext>
                  </a:extLst>
                </p:cNvPr>
                <p:cNvGrpSpPr/>
                <p:nvPr/>
              </p:nvGrpSpPr>
              <p:grpSpPr>
                <a:xfrm>
                  <a:off x="1196933" y="3524635"/>
                  <a:ext cx="3008842" cy="1053888"/>
                  <a:chOff x="1408373" y="3361419"/>
                  <a:chExt cx="3737796" cy="1309215"/>
                </a:xfrm>
              </p:grpSpPr>
              <p:pic>
                <p:nvPicPr>
                  <p:cNvPr id="13" name="그래픽 12">
                    <a:extLst>
                      <a:ext uri="{FF2B5EF4-FFF2-40B4-BE49-F238E27FC236}">
                        <a16:creationId xmlns:a16="http://schemas.microsoft.com/office/drawing/2014/main" id="{118CDA98-D5AB-4703-B79F-3D4030D44F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08373" y="3381739"/>
                    <a:ext cx="3737796" cy="1288895"/>
                  </a:xfrm>
                  <a:prstGeom prst="rect">
                    <a:avLst/>
                  </a:prstGeom>
                </p:spPr>
              </p:pic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565FC66-6095-4986-98A7-232E58613A5A}"/>
                      </a:ext>
                    </a:extLst>
                  </p:cNvPr>
                  <p:cNvSpPr txBox="1"/>
                  <p:nvPr/>
                </p:nvSpPr>
                <p:spPr>
                  <a:xfrm>
                    <a:off x="2750525" y="3361419"/>
                    <a:ext cx="1183640" cy="3073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7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세탁력</a:t>
                    </a:r>
                    <a:endParaRPr lang="ko-KR" altLang="en-US" sz="17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68EBAAB0-6EA7-4818-98B0-52EECDCCE705}"/>
                      </a:ext>
                    </a:extLst>
                  </p:cNvPr>
                  <p:cNvSpPr txBox="1"/>
                  <p:nvPr/>
                </p:nvSpPr>
                <p:spPr>
                  <a:xfrm>
                    <a:off x="2750525" y="4357776"/>
                    <a:ext cx="1183640" cy="3073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7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세탁 후 잔향</a:t>
                    </a: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B54FF42A-16BF-4FCC-87A2-6CF6A80AF3D8}"/>
                      </a:ext>
                    </a:extLst>
                  </p:cNvPr>
                  <p:cNvSpPr txBox="1"/>
                  <p:nvPr/>
                </p:nvSpPr>
                <p:spPr>
                  <a:xfrm>
                    <a:off x="2704806" y="3893092"/>
                    <a:ext cx="1275080" cy="2939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빨래 손상 여부</a:t>
                    </a:r>
                  </a:p>
                </p:txBody>
              </p:sp>
            </p:grpSp>
            <p:pic>
              <p:nvPicPr>
                <p:cNvPr id="48" name="그림 47" descr="테이블이(가) 표시된 사진&#10;&#10;자동 생성된 설명">
                  <a:extLst>
                    <a:ext uri="{FF2B5EF4-FFF2-40B4-BE49-F238E27FC236}">
                      <a16:creationId xmlns:a16="http://schemas.microsoft.com/office/drawing/2014/main" id="{B5A946A5-1D52-47DB-89DC-8502ABAEAC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9112" y="2741068"/>
                  <a:ext cx="562974" cy="804503"/>
                </a:xfrm>
                <a:prstGeom prst="rect">
                  <a:avLst/>
                </a:prstGeom>
              </p:spPr>
            </p:pic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C136B3B2-FDAF-4E44-8FC1-4EB3EC06EE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3583" y="2712325"/>
                  <a:ext cx="572950" cy="818758"/>
                </a:xfrm>
                <a:prstGeom prst="rect">
                  <a:avLst/>
                </a:prstGeom>
              </p:spPr>
            </p:pic>
          </p:grp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0FEA1D7-D609-45F7-95F6-1382FC39D1A0}"/>
                  </a:ext>
                </a:extLst>
              </p:cNvPr>
              <p:cNvSpPr/>
              <p:nvPr/>
            </p:nvSpPr>
            <p:spPr>
              <a:xfrm>
                <a:off x="1008502" y="3804173"/>
                <a:ext cx="1592419" cy="1059000"/>
              </a:xfrm>
              <a:prstGeom prst="rect">
                <a:avLst/>
              </a:prstGeom>
              <a:noFill/>
              <a:ln w="38100">
                <a:solidFill>
                  <a:srgbClr val="7625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152B097E-0724-4C0B-A0B6-80772D91046F}"/>
              </a:ext>
            </a:extLst>
          </p:cNvPr>
          <p:cNvSpPr txBox="1"/>
          <p:nvPr/>
        </p:nvSpPr>
        <p:spPr>
          <a:xfrm>
            <a:off x="792816" y="828784"/>
            <a:ext cx="105410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테크는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퍼실보다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열위에 있는 </a:t>
            </a:r>
            <a:r>
              <a:rPr lang="en-US" altLang="ko-KR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3000" dirty="0" err="1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세탁력</a:t>
            </a:r>
            <a:r>
              <a:rPr lang="en-US" altLang="ko-KR" sz="3000" dirty="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강조한다  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C543637-7E90-45C9-B821-BE988D574C31}"/>
              </a:ext>
            </a:extLst>
          </p:cNvPr>
          <p:cNvCxnSpPr/>
          <p:nvPr/>
        </p:nvCxnSpPr>
        <p:spPr>
          <a:xfrm>
            <a:off x="822908" y="1351184"/>
            <a:ext cx="10546185" cy="0"/>
          </a:xfrm>
          <a:prstGeom prst="line">
            <a:avLst/>
          </a:prstGeom>
          <a:ln w="19050">
            <a:solidFill>
              <a:srgbClr val="C62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3B1334-6078-4FD5-8F16-B40025A46F78}"/>
              </a:ext>
            </a:extLst>
          </p:cNvPr>
          <p:cNvSpPr txBox="1"/>
          <p:nvPr/>
        </p:nvSpPr>
        <p:spPr>
          <a:xfrm>
            <a:off x="5512885" y="3230049"/>
            <a:ext cx="1175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>
                <a:solidFill>
                  <a:srgbClr val="C621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BUT</a:t>
            </a:r>
            <a:endParaRPr lang="ko-KR" altLang="en-US" sz="4000">
              <a:solidFill>
                <a:srgbClr val="C6218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14FF227-6CCF-4937-9BBB-F88684D5A57A}"/>
              </a:ext>
            </a:extLst>
          </p:cNvPr>
          <p:cNvSpPr/>
          <p:nvPr/>
        </p:nvSpPr>
        <p:spPr>
          <a:xfrm>
            <a:off x="193570" y="201848"/>
            <a:ext cx="2446504" cy="369332"/>
          </a:xfrm>
          <a:prstGeom prst="rect">
            <a:avLst/>
          </a:prstGeom>
          <a:solidFill>
            <a:srgbClr val="C62180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Ⅰ.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상황 분석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제기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D8136B-D546-488E-8A57-49028E21DC46}"/>
              </a:ext>
            </a:extLst>
          </p:cNvPr>
          <p:cNvSpPr/>
          <p:nvPr/>
        </p:nvSpPr>
        <p:spPr>
          <a:xfrm>
            <a:off x="10492914" y="4949563"/>
            <a:ext cx="8499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(5</a:t>
            </a:r>
            <a:r>
              <a:rPr lang="ko-KR" altLang="en-US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 만점</a:t>
            </a:r>
            <a:r>
              <a:rPr lang="en-US" altLang="ko-KR" sz="1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924110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5818</TotalTime>
  <Words>1961</Words>
  <Application>Microsoft Office PowerPoint</Application>
  <PresentationFormat>와이드스크린</PresentationFormat>
  <Paragraphs>424</Paragraphs>
  <Slides>32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조선일보명조</vt:lpstr>
      <vt:lpstr>맑은 고딕</vt:lpstr>
      <vt:lpstr>나눔스퀘어 ExtraBold</vt:lpstr>
      <vt:lpstr>타이포_스톰 B</vt:lpstr>
      <vt:lpstr>Arial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SEOHEE</dc:creator>
  <cp:lastModifiedBy>LEE SEOHEE</cp:lastModifiedBy>
  <cp:revision>857</cp:revision>
  <dcterms:created xsi:type="dcterms:W3CDTF">2019-08-17T13:10:24Z</dcterms:created>
  <dcterms:modified xsi:type="dcterms:W3CDTF">2019-09-04T03:58:34Z</dcterms:modified>
</cp:coreProperties>
</file>